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18" r:id="rId39"/>
    <p:sldId id="334"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41F7E6-1219-4FD7-9576-F6900600CE14}" v="405" dt="2024-06-30T12:53:11.895"/>
    <p1510:client id="{DD6C6E24-A293-4C8F-8034-E7E1578DB691}" v="4972" dt="2024-06-30T11:42:56.03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98AC26-5054-4195-8E7F-751B91FA5ED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1D236B0-68EF-403D-B2E5-CC6CD8846227}">
      <dgm:prSet/>
      <dgm:spPr/>
      <dgm:t>
        <a:bodyPr/>
        <a:lstStyle/>
        <a:p>
          <a:pPr>
            <a:lnSpc>
              <a:spcPct val="100000"/>
            </a:lnSpc>
          </a:pPr>
          <a:r>
            <a:rPr lang="en-GB">
              <a:latin typeface="Abadi"/>
            </a:rPr>
            <a:t>This project is about analyzing SpaceX launch records</a:t>
          </a:r>
          <a:r>
            <a:rPr lang="en-GB" dirty="0">
              <a:latin typeface="Abadi"/>
            </a:rPr>
            <a:t> to gain valuable insights. </a:t>
          </a:r>
        </a:p>
      </dgm:t>
    </dgm:pt>
    <dgm:pt modelId="{BDCD7799-29C4-4AFB-9A8F-D35F9A77FB4F}" type="parTrans" cxnId="{DB686211-FEBB-4FCE-810B-3C46AD0D629D}">
      <dgm:prSet/>
      <dgm:spPr/>
      <dgm:t>
        <a:bodyPr/>
        <a:lstStyle/>
        <a:p>
          <a:endParaRPr lang="en-US"/>
        </a:p>
      </dgm:t>
    </dgm:pt>
    <dgm:pt modelId="{86C97461-5681-4D9F-8E2E-356F1648D21B}" type="sibTrans" cxnId="{DB686211-FEBB-4FCE-810B-3C46AD0D629D}">
      <dgm:prSet/>
      <dgm:spPr/>
      <dgm:t>
        <a:bodyPr/>
        <a:lstStyle/>
        <a:p>
          <a:endParaRPr lang="en-US"/>
        </a:p>
      </dgm:t>
    </dgm:pt>
    <dgm:pt modelId="{35718714-727B-4D07-897F-309408A6638A}">
      <dgm:prSet/>
      <dgm:spPr/>
      <dgm:t>
        <a:bodyPr/>
        <a:lstStyle/>
        <a:p>
          <a:pPr>
            <a:lnSpc>
              <a:spcPct val="100000"/>
            </a:lnSpc>
          </a:pPr>
          <a:r>
            <a:rPr lang="en-GB">
              <a:latin typeface="Abadi"/>
            </a:rPr>
            <a:t>Our goal is to predict if the mission outcome will be successful or not.</a:t>
          </a:r>
          <a:r>
            <a:rPr lang="en-GB" dirty="0">
              <a:latin typeface="Abadi"/>
            </a:rPr>
            <a:t> </a:t>
          </a:r>
          <a:endParaRPr lang="en-US" dirty="0">
            <a:latin typeface="Abadi"/>
          </a:endParaRPr>
        </a:p>
      </dgm:t>
    </dgm:pt>
    <dgm:pt modelId="{60378FC7-4C76-46F7-B9DD-2E1EA7196CF8}" type="parTrans" cxnId="{55DE53F7-B588-457B-A901-7A588FD99BFF}">
      <dgm:prSet/>
      <dgm:spPr/>
      <dgm:t>
        <a:bodyPr/>
        <a:lstStyle/>
        <a:p>
          <a:endParaRPr lang="en-US"/>
        </a:p>
      </dgm:t>
    </dgm:pt>
    <dgm:pt modelId="{29684323-D952-4FBB-AEFA-DB8A82B96AAD}" type="sibTrans" cxnId="{55DE53F7-B588-457B-A901-7A588FD99BFF}">
      <dgm:prSet/>
      <dgm:spPr/>
      <dgm:t>
        <a:bodyPr/>
        <a:lstStyle/>
        <a:p>
          <a:endParaRPr lang="en-US"/>
        </a:p>
      </dgm:t>
    </dgm:pt>
    <dgm:pt modelId="{CBBEE506-4CC7-4CF9-92EE-BAB30161A3BF}">
      <dgm:prSet/>
      <dgm:spPr/>
      <dgm:t>
        <a:bodyPr/>
        <a:lstStyle/>
        <a:p>
          <a:pPr rtl="0">
            <a:lnSpc>
              <a:spcPct val="100000"/>
            </a:lnSpc>
          </a:pPr>
          <a:r>
            <a:rPr lang="en-GB">
              <a:latin typeface="Abadi"/>
            </a:rPr>
            <a:t>Data has been collected from multiple sources and the datasets needed restructuring and data wrangling before the analysis could </a:t>
          </a:r>
          <a:r>
            <a:rPr lang="en-GB" dirty="0">
              <a:latin typeface="Abadi"/>
            </a:rPr>
            <a:t>start.</a:t>
          </a:r>
          <a:endParaRPr lang="en-US" dirty="0">
            <a:latin typeface="Abadi"/>
          </a:endParaRPr>
        </a:p>
      </dgm:t>
    </dgm:pt>
    <dgm:pt modelId="{33536650-5FEF-4B1A-BBFA-557C6885B3B9}" type="parTrans" cxnId="{E90F5D29-7F60-4EEF-B635-136004B737E8}">
      <dgm:prSet/>
      <dgm:spPr/>
      <dgm:t>
        <a:bodyPr/>
        <a:lstStyle/>
        <a:p>
          <a:endParaRPr lang="en-US"/>
        </a:p>
      </dgm:t>
    </dgm:pt>
    <dgm:pt modelId="{29A0EC0A-6DC6-4AC7-9443-4413173FD318}" type="sibTrans" cxnId="{E90F5D29-7F60-4EEF-B635-136004B737E8}">
      <dgm:prSet/>
      <dgm:spPr/>
      <dgm:t>
        <a:bodyPr/>
        <a:lstStyle/>
        <a:p>
          <a:endParaRPr lang="en-US"/>
        </a:p>
      </dgm:t>
    </dgm:pt>
    <dgm:pt modelId="{4673B138-CCE6-44F1-ADF6-31FB94979800}">
      <dgm:prSet/>
      <dgm:spPr/>
      <dgm:t>
        <a:bodyPr/>
        <a:lstStyle/>
        <a:p>
          <a:pPr rtl="0">
            <a:lnSpc>
              <a:spcPct val="100000"/>
            </a:lnSpc>
          </a:pPr>
          <a:r>
            <a:rPr lang="en-GB">
              <a:latin typeface="Abadi"/>
            </a:rPr>
            <a:t>Datasets have been analyzed by various means and methods such as Exploratory Data</a:t>
          </a:r>
          <a:r>
            <a:rPr lang="en-GB" dirty="0">
              <a:latin typeface="Abadi"/>
            </a:rPr>
            <a:t> </a:t>
          </a:r>
          <a:r>
            <a:rPr lang="en-GB">
              <a:latin typeface="Abadi"/>
            </a:rPr>
            <a:t>Analysis,</a:t>
          </a:r>
          <a:r>
            <a:rPr lang="en-GB" dirty="0">
              <a:latin typeface="Abadi"/>
            </a:rPr>
            <a:t> </a:t>
          </a:r>
          <a:r>
            <a:rPr lang="en-GB">
              <a:latin typeface="Abadi"/>
            </a:rPr>
            <a:t>Interactive Visual Analytics and Predictive</a:t>
          </a:r>
          <a:r>
            <a:rPr lang="en-GB" dirty="0">
              <a:latin typeface="Abadi"/>
            </a:rPr>
            <a:t> Analysis. </a:t>
          </a:r>
        </a:p>
      </dgm:t>
    </dgm:pt>
    <dgm:pt modelId="{DA188590-592D-4431-9B94-75330C8348A6}" type="parTrans" cxnId="{C159066E-CB9E-4D1C-96AA-52440AD493D3}">
      <dgm:prSet/>
      <dgm:spPr/>
      <dgm:t>
        <a:bodyPr/>
        <a:lstStyle/>
        <a:p>
          <a:endParaRPr lang="en-US"/>
        </a:p>
      </dgm:t>
    </dgm:pt>
    <dgm:pt modelId="{AFE1D3A1-2F01-4562-99E9-92C91D5F54FC}" type="sibTrans" cxnId="{C159066E-CB9E-4D1C-96AA-52440AD493D3}">
      <dgm:prSet/>
      <dgm:spPr/>
      <dgm:t>
        <a:bodyPr/>
        <a:lstStyle/>
        <a:p>
          <a:endParaRPr lang="en-US"/>
        </a:p>
      </dgm:t>
    </dgm:pt>
    <dgm:pt modelId="{222D14F1-1F47-427E-B793-51B96E5F7B73}">
      <dgm:prSet/>
      <dgm:spPr/>
      <dgm:t>
        <a:bodyPr/>
        <a:lstStyle/>
        <a:p>
          <a:pPr>
            <a:lnSpc>
              <a:spcPct val="100000"/>
            </a:lnSpc>
          </a:pPr>
          <a:r>
            <a:rPr lang="en-GB">
              <a:latin typeface="Abadi"/>
            </a:rPr>
            <a:t>The machine learning model built in this project can predict the mission outcome with an 83% accuracy. </a:t>
          </a:r>
          <a:endParaRPr lang="en-US">
            <a:latin typeface="Abadi"/>
          </a:endParaRPr>
        </a:p>
      </dgm:t>
    </dgm:pt>
    <dgm:pt modelId="{4A8EF34A-7C23-42F6-9DD8-FFEB6A547016}" type="parTrans" cxnId="{1E05323F-6186-4F54-BB68-F422FF446821}">
      <dgm:prSet/>
      <dgm:spPr/>
      <dgm:t>
        <a:bodyPr/>
        <a:lstStyle/>
        <a:p>
          <a:endParaRPr lang="en-US"/>
        </a:p>
      </dgm:t>
    </dgm:pt>
    <dgm:pt modelId="{D601E2FB-8594-449C-A0B9-E4305F5CB698}" type="sibTrans" cxnId="{1E05323F-6186-4F54-BB68-F422FF446821}">
      <dgm:prSet/>
      <dgm:spPr/>
      <dgm:t>
        <a:bodyPr/>
        <a:lstStyle/>
        <a:p>
          <a:endParaRPr lang="en-US"/>
        </a:p>
      </dgm:t>
    </dgm:pt>
    <dgm:pt modelId="{1AE847FA-02C6-451F-B719-5FE0D47A13A7}" type="pres">
      <dgm:prSet presAssocID="{3098AC26-5054-4195-8E7F-751B91FA5ED7}" presName="root" presStyleCnt="0">
        <dgm:presLayoutVars>
          <dgm:dir/>
          <dgm:resizeHandles val="exact"/>
        </dgm:presLayoutVars>
      </dgm:prSet>
      <dgm:spPr/>
    </dgm:pt>
    <dgm:pt modelId="{CC73DA37-118F-4193-AC31-8096EBD95E58}" type="pres">
      <dgm:prSet presAssocID="{01D236B0-68EF-403D-B2E5-CC6CD8846227}" presName="compNode" presStyleCnt="0"/>
      <dgm:spPr/>
    </dgm:pt>
    <dgm:pt modelId="{3A28C415-B359-453D-9486-AD7E56C7693A}" type="pres">
      <dgm:prSet presAssocID="{01D236B0-68EF-403D-B2E5-CC6CD8846227}" presName="bgRect" presStyleLbl="bgShp" presStyleIdx="0" presStyleCnt="5"/>
      <dgm:spPr/>
    </dgm:pt>
    <dgm:pt modelId="{576E11F3-6582-4204-B392-3A104FD960BD}" type="pres">
      <dgm:prSet presAssocID="{01D236B0-68EF-403D-B2E5-CC6CD884622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cket"/>
        </a:ext>
      </dgm:extLst>
    </dgm:pt>
    <dgm:pt modelId="{8DF93C0C-D6CF-4B6C-870E-F82F8B6B3EB3}" type="pres">
      <dgm:prSet presAssocID="{01D236B0-68EF-403D-B2E5-CC6CD8846227}" presName="spaceRect" presStyleCnt="0"/>
      <dgm:spPr/>
    </dgm:pt>
    <dgm:pt modelId="{21F9B8D1-7A2E-4613-8EA0-D5D63E2A8DDD}" type="pres">
      <dgm:prSet presAssocID="{01D236B0-68EF-403D-B2E5-CC6CD8846227}" presName="parTx" presStyleLbl="revTx" presStyleIdx="0" presStyleCnt="5">
        <dgm:presLayoutVars>
          <dgm:chMax val="0"/>
          <dgm:chPref val="0"/>
        </dgm:presLayoutVars>
      </dgm:prSet>
      <dgm:spPr/>
    </dgm:pt>
    <dgm:pt modelId="{8B27E5E6-D39E-4B43-AC65-354E74535CE1}" type="pres">
      <dgm:prSet presAssocID="{86C97461-5681-4D9F-8E2E-356F1648D21B}" presName="sibTrans" presStyleCnt="0"/>
      <dgm:spPr/>
    </dgm:pt>
    <dgm:pt modelId="{3E33C130-4883-4417-857E-A6A61F5F4C42}" type="pres">
      <dgm:prSet presAssocID="{35718714-727B-4D07-897F-309408A6638A}" presName="compNode" presStyleCnt="0"/>
      <dgm:spPr/>
    </dgm:pt>
    <dgm:pt modelId="{C21E82F1-C4B3-4F65-99CA-4586533B39F9}" type="pres">
      <dgm:prSet presAssocID="{35718714-727B-4D07-897F-309408A6638A}" presName="bgRect" presStyleLbl="bgShp" presStyleIdx="1" presStyleCnt="5"/>
      <dgm:spPr/>
    </dgm:pt>
    <dgm:pt modelId="{ACE6D52F-F7D5-4B69-8258-CF73EE1D351E}" type="pres">
      <dgm:prSet presAssocID="{35718714-727B-4D07-897F-309408A6638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61F667F2-A24D-4F75-9B70-32DE92844A5F}" type="pres">
      <dgm:prSet presAssocID="{35718714-727B-4D07-897F-309408A6638A}" presName="spaceRect" presStyleCnt="0"/>
      <dgm:spPr/>
    </dgm:pt>
    <dgm:pt modelId="{D365B473-F0A4-4C2A-977B-14F0DE65B6F4}" type="pres">
      <dgm:prSet presAssocID="{35718714-727B-4D07-897F-309408A6638A}" presName="parTx" presStyleLbl="revTx" presStyleIdx="1" presStyleCnt="5">
        <dgm:presLayoutVars>
          <dgm:chMax val="0"/>
          <dgm:chPref val="0"/>
        </dgm:presLayoutVars>
      </dgm:prSet>
      <dgm:spPr/>
    </dgm:pt>
    <dgm:pt modelId="{D0090FE5-C909-4448-9C5A-04F442B329C6}" type="pres">
      <dgm:prSet presAssocID="{29684323-D952-4FBB-AEFA-DB8A82B96AAD}" presName="sibTrans" presStyleCnt="0"/>
      <dgm:spPr/>
    </dgm:pt>
    <dgm:pt modelId="{A67B3625-8D29-492F-9040-29001365B8DC}" type="pres">
      <dgm:prSet presAssocID="{CBBEE506-4CC7-4CF9-92EE-BAB30161A3BF}" presName="compNode" presStyleCnt="0"/>
      <dgm:spPr/>
    </dgm:pt>
    <dgm:pt modelId="{F99AC4B8-D3DB-49EF-96FE-862A07E946ED}" type="pres">
      <dgm:prSet presAssocID="{CBBEE506-4CC7-4CF9-92EE-BAB30161A3BF}" presName="bgRect" presStyleLbl="bgShp" presStyleIdx="2" presStyleCnt="5"/>
      <dgm:spPr/>
    </dgm:pt>
    <dgm:pt modelId="{31C580D7-BE85-4FE2-9355-0D9F0E38B524}" type="pres">
      <dgm:prSet presAssocID="{CBBEE506-4CC7-4CF9-92EE-BAB30161A3B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23D50313-6439-4768-A037-A461E72FE5E7}" type="pres">
      <dgm:prSet presAssocID="{CBBEE506-4CC7-4CF9-92EE-BAB30161A3BF}" presName="spaceRect" presStyleCnt="0"/>
      <dgm:spPr/>
    </dgm:pt>
    <dgm:pt modelId="{D379252E-5BF1-4450-AAB1-6EAD68FC9256}" type="pres">
      <dgm:prSet presAssocID="{CBBEE506-4CC7-4CF9-92EE-BAB30161A3BF}" presName="parTx" presStyleLbl="revTx" presStyleIdx="2" presStyleCnt="5">
        <dgm:presLayoutVars>
          <dgm:chMax val="0"/>
          <dgm:chPref val="0"/>
        </dgm:presLayoutVars>
      </dgm:prSet>
      <dgm:spPr/>
    </dgm:pt>
    <dgm:pt modelId="{0DF37AA1-4ADF-4ED4-9DAC-B030870781E6}" type="pres">
      <dgm:prSet presAssocID="{29A0EC0A-6DC6-4AC7-9443-4413173FD318}" presName="sibTrans" presStyleCnt="0"/>
      <dgm:spPr/>
    </dgm:pt>
    <dgm:pt modelId="{FA8A4BEB-EB59-47C7-8138-05F94D154BB1}" type="pres">
      <dgm:prSet presAssocID="{4673B138-CCE6-44F1-ADF6-31FB94979800}" presName="compNode" presStyleCnt="0"/>
      <dgm:spPr/>
    </dgm:pt>
    <dgm:pt modelId="{E284762C-0194-4DE1-AD05-D7E3AB602CB2}" type="pres">
      <dgm:prSet presAssocID="{4673B138-CCE6-44F1-ADF6-31FB94979800}" presName="bgRect" presStyleLbl="bgShp" presStyleIdx="3" presStyleCnt="5"/>
      <dgm:spPr/>
    </dgm:pt>
    <dgm:pt modelId="{B4DF86BA-7859-4F9C-B4ED-686C2DF82A95}" type="pres">
      <dgm:prSet presAssocID="{4673B138-CCE6-44F1-ADF6-31FB9497980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DACD2BEA-33B9-4307-8958-C8B176B7F202}" type="pres">
      <dgm:prSet presAssocID="{4673B138-CCE6-44F1-ADF6-31FB94979800}" presName="spaceRect" presStyleCnt="0"/>
      <dgm:spPr/>
    </dgm:pt>
    <dgm:pt modelId="{B0D8437A-FCA3-40AD-8968-8332C3E30708}" type="pres">
      <dgm:prSet presAssocID="{4673B138-CCE6-44F1-ADF6-31FB94979800}" presName="parTx" presStyleLbl="revTx" presStyleIdx="3" presStyleCnt="5">
        <dgm:presLayoutVars>
          <dgm:chMax val="0"/>
          <dgm:chPref val="0"/>
        </dgm:presLayoutVars>
      </dgm:prSet>
      <dgm:spPr/>
    </dgm:pt>
    <dgm:pt modelId="{8EE7CF38-6AE1-4AEA-9B34-ED144A511229}" type="pres">
      <dgm:prSet presAssocID="{AFE1D3A1-2F01-4562-99E9-92C91D5F54FC}" presName="sibTrans" presStyleCnt="0"/>
      <dgm:spPr/>
    </dgm:pt>
    <dgm:pt modelId="{8AB19C36-3EF6-473E-8D1D-E2C372F3819C}" type="pres">
      <dgm:prSet presAssocID="{222D14F1-1F47-427E-B793-51B96E5F7B73}" presName="compNode" presStyleCnt="0"/>
      <dgm:spPr/>
    </dgm:pt>
    <dgm:pt modelId="{B8355A88-4763-4BA7-BF47-7F0734FB4510}" type="pres">
      <dgm:prSet presAssocID="{222D14F1-1F47-427E-B793-51B96E5F7B73}" presName="bgRect" presStyleLbl="bgShp" presStyleIdx="4" presStyleCnt="5"/>
      <dgm:spPr/>
    </dgm:pt>
    <dgm:pt modelId="{D4D53813-DA43-4BC3-A96D-F1E6331DE746}" type="pres">
      <dgm:prSet presAssocID="{222D14F1-1F47-427E-B793-51B96E5F7B7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esearch"/>
        </a:ext>
      </dgm:extLst>
    </dgm:pt>
    <dgm:pt modelId="{D34F4F74-6F2D-4B56-92A0-B4927468060D}" type="pres">
      <dgm:prSet presAssocID="{222D14F1-1F47-427E-B793-51B96E5F7B73}" presName="spaceRect" presStyleCnt="0"/>
      <dgm:spPr/>
    </dgm:pt>
    <dgm:pt modelId="{B77D8D7A-04A4-4435-B759-265CCA78BB69}" type="pres">
      <dgm:prSet presAssocID="{222D14F1-1F47-427E-B793-51B96E5F7B73}" presName="parTx" presStyleLbl="revTx" presStyleIdx="4" presStyleCnt="5">
        <dgm:presLayoutVars>
          <dgm:chMax val="0"/>
          <dgm:chPref val="0"/>
        </dgm:presLayoutVars>
      </dgm:prSet>
      <dgm:spPr/>
    </dgm:pt>
  </dgm:ptLst>
  <dgm:cxnLst>
    <dgm:cxn modelId="{DB686211-FEBB-4FCE-810B-3C46AD0D629D}" srcId="{3098AC26-5054-4195-8E7F-751B91FA5ED7}" destId="{01D236B0-68EF-403D-B2E5-CC6CD8846227}" srcOrd="0" destOrd="0" parTransId="{BDCD7799-29C4-4AFB-9A8F-D35F9A77FB4F}" sibTransId="{86C97461-5681-4D9F-8E2E-356F1648D21B}"/>
    <dgm:cxn modelId="{E90F5D29-7F60-4EEF-B635-136004B737E8}" srcId="{3098AC26-5054-4195-8E7F-751B91FA5ED7}" destId="{CBBEE506-4CC7-4CF9-92EE-BAB30161A3BF}" srcOrd="2" destOrd="0" parTransId="{33536650-5FEF-4B1A-BBFA-557C6885B3B9}" sibTransId="{29A0EC0A-6DC6-4AC7-9443-4413173FD318}"/>
    <dgm:cxn modelId="{338C8E31-FC12-410E-B84D-2CCC7A3A57B8}" type="presOf" srcId="{01D236B0-68EF-403D-B2E5-CC6CD8846227}" destId="{21F9B8D1-7A2E-4613-8EA0-D5D63E2A8DDD}" srcOrd="0" destOrd="0" presId="urn:microsoft.com/office/officeart/2018/2/layout/IconVerticalSolidList"/>
    <dgm:cxn modelId="{1E05323F-6186-4F54-BB68-F422FF446821}" srcId="{3098AC26-5054-4195-8E7F-751B91FA5ED7}" destId="{222D14F1-1F47-427E-B793-51B96E5F7B73}" srcOrd="4" destOrd="0" parTransId="{4A8EF34A-7C23-42F6-9DD8-FFEB6A547016}" sibTransId="{D601E2FB-8594-449C-A0B9-E4305F5CB698}"/>
    <dgm:cxn modelId="{EE13DD64-B3AE-4325-A882-BF05E93593E1}" type="presOf" srcId="{35718714-727B-4D07-897F-309408A6638A}" destId="{D365B473-F0A4-4C2A-977B-14F0DE65B6F4}" srcOrd="0" destOrd="0" presId="urn:microsoft.com/office/officeart/2018/2/layout/IconVerticalSolidList"/>
    <dgm:cxn modelId="{C159066E-CB9E-4D1C-96AA-52440AD493D3}" srcId="{3098AC26-5054-4195-8E7F-751B91FA5ED7}" destId="{4673B138-CCE6-44F1-ADF6-31FB94979800}" srcOrd="3" destOrd="0" parTransId="{DA188590-592D-4431-9B94-75330C8348A6}" sibTransId="{AFE1D3A1-2F01-4562-99E9-92C91D5F54FC}"/>
    <dgm:cxn modelId="{F549ED71-4AFE-4EAA-B5C7-EED3DD016FEA}" type="presOf" srcId="{4673B138-CCE6-44F1-ADF6-31FB94979800}" destId="{B0D8437A-FCA3-40AD-8968-8332C3E30708}" srcOrd="0" destOrd="0" presId="urn:microsoft.com/office/officeart/2018/2/layout/IconVerticalSolidList"/>
    <dgm:cxn modelId="{4070108D-847A-412C-B38C-4E3B8EF24A56}" type="presOf" srcId="{CBBEE506-4CC7-4CF9-92EE-BAB30161A3BF}" destId="{D379252E-5BF1-4450-AAB1-6EAD68FC9256}" srcOrd="0" destOrd="0" presId="urn:microsoft.com/office/officeart/2018/2/layout/IconVerticalSolidList"/>
    <dgm:cxn modelId="{1A381699-CADE-453B-880A-413C4F5F59C6}" type="presOf" srcId="{3098AC26-5054-4195-8E7F-751B91FA5ED7}" destId="{1AE847FA-02C6-451F-B719-5FE0D47A13A7}" srcOrd="0" destOrd="0" presId="urn:microsoft.com/office/officeart/2018/2/layout/IconVerticalSolidList"/>
    <dgm:cxn modelId="{F8C351C6-A4E2-403C-B3C8-6564A7131A72}" type="presOf" srcId="{222D14F1-1F47-427E-B793-51B96E5F7B73}" destId="{B77D8D7A-04A4-4435-B759-265CCA78BB69}" srcOrd="0" destOrd="0" presId="urn:microsoft.com/office/officeart/2018/2/layout/IconVerticalSolidList"/>
    <dgm:cxn modelId="{55DE53F7-B588-457B-A901-7A588FD99BFF}" srcId="{3098AC26-5054-4195-8E7F-751B91FA5ED7}" destId="{35718714-727B-4D07-897F-309408A6638A}" srcOrd="1" destOrd="0" parTransId="{60378FC7-4C76-46F7-B9DD-2E1EA7196CF8}" sibTransId="{29684323-D952-4FBB-AEFA-DB8A82B96AAD}"/>
    <dgm:cxn modelId="{189ADF89-AD69-4C1D-BC5E-14086FDAAB27}" type="presParOf" srcId="{1AE847FA-02C6-451F-B719-5FE0D47A13A7}" destId="{CC73DA37-118F-4193-AC31-8096EBD95E58}" srcOrd="0" destOrd="0" presId="urn:microsoft.com/office/officeart/2018/2/layout/IconVerticalSolidList"/>
    <dgm:cxn modelId="{C2E974B6-EADA-4A14-BFF1-EEFA09105773}" type="presParOf" srcId="{CC73DA37-118F-4193-AC31-8096EBD95E58}" destId="{3A28C415-B359-453D-9486-AD7E56C7693A}" srcOrd="0" destOrd="0" presId="urn:microsoft.com/office/officeart/2018/2/layout/IconVerticalSolidList"/>
    <dgm:cxn modelId="{D90F35C7-84C8-4EEC-A040-BEFE93845E27}" type="presParOf" srcId="{CC73DA37-118F-4193-AC31-8096EBD95E58}" destId="{576E11F3-6582-4204-B392-3A104FD960BD}" srcOrd="1" destOrd="0" presId="urn:microsoft.com/office/officeart/2018/2/layout/IconVerticalSolidList"/>
    <dgm:cxn modelId="{5F640319-DBCD-4C34-9128-052DEF5FE5AA}" type="presParOf" srcId="{CC73DA37-118F-4193-AC31-8096EBD95E58}" destId="{8DF93C0C-D6CF-4B6C-870E-F82F8B6B3EB3}" srcOrd="2" destOrd="0" presId="urn:microsoft.com/office/officeart/2018/2/layout/IconVerticalSolidList"/>
    <dgm:cxn modelId="{D60D8A89-607F-4BD8-A929-865F5339275A}" type="presParOf" srcId="{CC73DA37-118F-4193-AC31-8096EBD95E58}" destId="{21F9B8D1-7A2E-4613-8EA0-D5D63E2A8DDD}" srcOrd="3" destOrd="0" presId="urn:microsoft.com/office/officeart/2018/2/layout/IconVerticalSolidList"/>
    <dgm:cxn modelId="{46CDACA8-39F9-433D-819E-EC08D522FE43}" type="presParOf" srcId="{1AE847FA-02C6-451F-B719-5FE0D47A13A7}" destId="{8B27E5E6-D39E-4B43-AC65-354E74535CE1}" srcOrd="1" destOrd="0" presId="urn:microsoft.com/office/officeart/2018/2/layout/IconVerticalSolidList"/>
    <dgm:cxn modelId="{DD47A9C9-5EC7-4449-AD4F-8ED92D01084E}" type="presParOf" srcId="{1AE847FA-02C6-451F-B719-5FE0D47A13A7}" destId="{3E33C130-4883-4417-857E-A6A61F5F4C42}" srcOrd="2" destOrd="0" presId="urn:microsoft.com/office/officeart/2018/2/layout/IconVerticalSolidList"/>
    <dgm:cxn modelId="{E76C2982-A0DB-4425-AF95-52C183E365EA}" type="presParOf" srcId="{3E33C130-4883-4417-857E-A6A61F5F4C42}" destId="{C21E82F1-C4B3-4F65-99CA-4586533B39F9}" srcOrd="0" destOrd="0" presId="urn:microsoft.com/office/officeart/2018/2/layout/IconVerticalSolidList"/>
    <dgm:cxn modelId="{1C53F609-7616-4928-B1F8-C6C8BF2827F5}" type="presParOf" srcId="{3E33C130-4883-4417-857E-A6A61F5F4C42}" destId="{ACE6D52F-F7D5-4B69-8258-CF73EE1D351E}" srcOrd="1" destOrd="0" presId="urn:microsoft.com/office/officeart/2018/2/layout/IconVerticalSolidList"/>
    <dgm:cxn modelId="{232D6075-B09F-48CC-A6AE-944F6D38E13B}" type="presParOf" srcId="{3E33C130-4883-4417-857E-A6A61F5F4C42}" destId="{61F667F2-A24D-4F75-9B70-32DE92844A5F}" srcOrd="2" destOrd="0" presId="urn:microsoft.com/office/officeart/2018/2/layout/IconVerticalSolidList"/>
    <dgm:cxn modelId="{AD8F0B8C-ECF1-40A1-B039-2EBB188C9017}" type="presParOf" srcId="{3E33C130-4883-4417-857E-A6A61F5F4C42}" destId="{D365B473-F0A4-4C2A-977B-14F0DE65B6F4}" srcOrd="3" destOrd="0" presId="urn:microsoft.com/office/officeart/2018/2/layout/IconVerticalSolidList"/>
    <dgm:cxn modelId="{150CCF12-2333-4140-A640-18822D462F8C}" type="presParOf" srcId="{1AE847FA-02C6-451F-B719-5FE0D47A13A7}" destId="{D0090FE5-C909-4448-9C5A-04F442B329C6}" srcOrd="3" destOrd="0" presId="urn:microsoft.com/office/officeart/2018/2/layout/IconVerticalSolidList"/>
    <dgm:cxn modelId="{305A5BBA-F8E6-4F1F-8AD4-6B5CC3928175}" type="presParOf" srcId="{1AE847FA-02C6-451F-B719-5FE0D47A13A7}" destId="{A67B3625-8D29-492F-9040-29001365B8DC}" srcOrd="4" destOrd="0" presId="urn:microsoft.com/office/officeart/2018/2/layout/IconVerticalSolidList"/>
    <dgm:cxn modelId="{6EABAD11-3916-4211-8D9E-2DA5BC9E3465}" type="presParOf" srcId="{A67B3625-8D29-492F-9040-29001365B8DC}" destId="{F99AC4B8-D3DB-49EF-96FE-862A07E946ED}" srcOrd="0" destOrd="0" presId="urn:microsoft.com/office/officeart/2018/2/layout/IconVerticalSolidList"/>
    <dgm:cxn modelId="{1836D255-A4FD-49C0-AA49-8B86BA8258E4}" type="presParOf" srcId="{A67B3625-8D29-492F-9040-29001365B8DC}" destId="{31C580D7-BE85-4FE2-9355-0D9F0E38B524}" srcOrd="1" destOrd="0" presId="urn:microsoft.com/office/officeart/2018/2/layout/IconVerticalSolidList"/>
    <dgm:cxn modelId="{B09A1CCA-F0EF-49D0-9520-976099CD9CAB}" type="presParOf" srcId="{A67B3625-8D29-492F-9040-29001365B8DC}" destId="{23D50313-6439-4768-A037-A461E72FE5E7}" srcOrd="2" destOrd="0" presId="urn:microsoft.com/office/officeart/2018/2/layout/IconVerticalSolidList"/>
    <dgm:cxn modelId="{6D5DB8A1-BE18-4392-993A-8CC0C13732FD}" type="presParOf" srcId="{A67B3625-8D29-492F-9040-29001365B8DC}" destId="{D379252E-5BF1-4450-AAB1-6EAD68FC9256}" srcOrd="3" destOrd="0" presId="urn:microsoft.com/office/officeart/2018/2/layout/IconVerticalSolidList"/>
    <dgm:cxn modelId="{19A3B34A-197B-4FB0-8E34-FDDC3085F3B5}" type="presParOf" srcId="{1AE847FA-02C6-451F-B719-5FE0D47A13A7}" destId="{0DF37AA1-4ADF-4ED4-9DAC-B030870781E6}" srcOrd="5" destOrd="0" presId="urn:microsoft.com/office/officeart/2018/2/layout/IconVerticalSolidList"/>
    <dgm:cxn modelId="{FED26CBE-0BBE-4B6F-B3A0-05B9AFCFC812}" type="presParOf" srcId="{1AE847FA-02C6-451F-B719-5FE0D47A13A7}" destId="{FA8A4BEB-EB59-47C7-8138-05F94D154BB1}" srcOrd="6" destOrd="0" presId="urn:microsoft.com/office/officeart/2018/2/layout/IconVerticalSolidList"/>
    <dgm:cxn modelId="{359FDB2E-F8A2-45A3-8C56-76D5BF45E885}" type="presParOf" srcId="{FA8A4BEB-EB59-47C7-8138-05F94D154BB1}" destId="{E284762C-0194-4DE1-AD05-D7E3AB602CB2}" srcOrd="0" destOrd="0" presId="urn:microsoft.com/office/officeart/2018/2/layout/IconVerticalSolidList"/>
    <dgm:cxn modelId="{E6042436-D7CC-4C78-8138-CB63603591F6}" type="presParOf" srcId="{FA8A4BEB-EB59-47C7-8138-05F94D154BB1}" destId="{B4DF86BA-7859-4F9C-B4ED-686C2DF82A95}" srcOrd="1" destOrd="0" presId="urn:microsoft.com/office/officeart/2018/2/layout/IconVerticalSolidList"/>
    <dgm:cxn modelId="{261D29CF-6D3F-4A62-A4E2-E9981A56A0A7}" type="presParOf" srcId="{FA8A4BEB-EB59-47C7-8138-05F94D154BB1}" destId="{DACD2BEA-33B9-4307-8958-C8B176B7F202}" srcOrd="2" destOrd="0" presId="urn:microsoft.com/office/officeart/2018/2/layout/IconVerticalSolidList"/>
    <dgm:cxn modelId="{C76AE095-EE53-4FE8-B42D-6BD1F21E1E21}" type="presParOf" srcId="{FA8A4BEB-EB59-47C7-8138-05F94D154BB1}" destId="{B0D8437A-FCA3-40AD-8968-8332C3E30708}" srcOrd="3" destOrd="0" presId="urn:microsoft.com/office/officeart/2018/2/layout/IconVerticalSolidList"/>
    <dgm:cxn modelId="{5A10F388-4D8E-45B0-A4D2-82E3D8417514}" type="presParOf" srcId="{1AE847FA-02C6-451F-B719-5FE0D47A13A7}" destId="{8EE7CF38-6AE1-4AEA-9B34-ED144A511229}" srcOrd="7" destOrd="0" presId="urn:microsoft.com/office/officeart/2018/2/layout/IconVerticalSolidList"/>
    <dgm:cxn modelId="{977B57F1-328E-454D-B4DA-6246A8527F34}" type="presParOf" srcId="{1AE847FA-02C6-451F-B719-5FE0D47A13A7}" destId="{8AB19C36-3EF6-473E-8D1D-E2C372F3819C}" srcOrd="8" destOrd="0" presId="urn:microsoft.com/office/officeart/2018/2/layout/IconVerticalSolidList"/>
    <dgm:cxn modelId="{A27943BA-7D4F-4C7C-B225-906CFEF426D2}" type="presParOf" srcId="{8AB19C36-3EF6-473E-8D1D-E2C372F3819C}" destId="{B8355A88-4763-4BA7-BF47-7F0734FB4510}" srcOrd="0" destOrd="0" presId="urn:microsoft.com/office/officeart/2018/2/layout/IconVerticalSolidList"/>
    <dgm:cxn modelId="{A221FB70-F159-4C64-9159-B321F78B0A27}" type="presParOf" srcId="{8AB19C36-3EF6-473E-8D1D-E2C372F3819C}" destId="{D4D53813-DA43-4BC3-A96D-F1E6331DE746}" srcOrd="1" destOrd="0" presId="urn:microsoft.com/office/officeart/2018/2/layout/IconVerticalSolidList"/>
    <dgm:cxn modelId="{3BF67A71-9D8E-4804-A601-5B73BAB7510B}" type="presParOf" srcId="{8AB19C36-3EF6-473E-8D1D-E2C372F3819C}" destId="{D34F4F74-6F2D-4B56-92A0-B4927468060D}" srcOrd="2" destOrd="0" presId="urn:microsoft.com/office/officeart/2018/2/layout/IconVerticalSolidList"/>
    <dgm:cxn modelId="{BC31494B-648D-4FF2-84A1-6661D127F421}" type="presParOf" srcId="{8AB19C36-3EF6-473E-8D1D-E2C372F3819C}" destId="{B77D8D7A-04A4-4435-B759-265CCA78BB6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18663C-657A-4E13-AA01-48263F4D7E9D}" type="doc">
      <dgm:prSet loTypeId="urn:microsoft.com/office/officeart/2005/8/layout/process2" loCatId="process" qsTypeId="urn:microsoft.com/office/officeart/2005/8/quickstyle/simple1" qsCatId="simple" csTypeId="urn:microsoft.com/office/officeart/2005/8/colors/accent1_2" csCatId="accent1" phldr="1"/>
      <dgm:spPr/>
    </dgm:pt>
    <dgm:pt modelId="{4DA14EEE-578E-4564-B5A9-06367FB45880}">
      <dgm:prSet phldrT="[Text]" phldr="0"/>
      <dgm:spPr/>
      <dgm:t>
        <a:bodyPr/>
        <a:lstStyle/>
        <a:p>
          <a:pPr rtl="0"/>
          <a:r>
            <a:rPr lang="en-GB" dirty="0">
              <a:latin typeface="Calibri Light" panose="020F0302020204030204"/>
            </a:rPr>
            <a:t>Sending HTTP GET request to SpaceX API and saving response</a:t>
          </a:r>
        </a:p>
      </dgm:t>
    </dgm:pt>
    <dgm:pt modelId="{E0B0F10B-61D6-4A46-8CC9-D4764D9D3765}" type="parTrans" cxnId="{F45A2F35-024D-401C-894E-7C95CEF3BCB5}">
      <dgm:prSet/>
      <dgm:spPr/>
    </dgm:pt>
    <dgm:pt modelId="{BB452180-9567-4237-9E3F-6FC4CB389506}" type="sibTrans" cxnId="{F45A2F35-024D-401C-894E-7C95CEF3BCB5}">
      <dgm:prSet/>
      <dgm:spPr/>
      <dgm:t>
        <a:bodyPr/>
        <a:lstStyle/>
        <a:p>
          <a:endParaRPr lang="en-GB"/>
        </a:p>
      </dgm:t>
    </dgm:pt>
    <dgm:pt modelId="{A07112EB-CC02-4F42-8999-5691A5CF5B3B}">
      <dgm:prSet phldrT="[Text]" phldr="0"/>
      <dgm:spPr/>
      <dgm:t>
        <a:bodyPr/>
        <a:lstStyle/>
        <a:p>
          <a:pPr rtl="0"/>
          <a:r>
            <a:rPr lang="en-GB" dirty="0">
              <a:latin typeface="Calibri Light" panose="020F0302020204030204"/>
            </a:rPr>
            <a:t>Decoding response as </a:t>
          </a:r>
          <a:r>
            <a:rPr lang="en-GB" dirty="0" err="1">
              <a:latin typeface="Calibri Light" panose="020F0302020204030204"/>
            </a:rPr>
            <a:t>json</a:t>
          </a:r>
          <a:r>
            <a:rPr lang="en-GB" dirty="0">
              <a:latin typeface="Calibri Light" panose="020F0302020204030204"/>
            </a:rPr>
            <a:t> and converting it to pandas </a:t>
          </a:r>
          <a:r>
            <a:rPr lang="en-GB" dirty="0" err="1">
              <a:latin typeface="Calibri Light" panose="020F0302020204030204"/>
            </a:rPr>
            <a:t>dataframe</a:t>
          </a:r>
          <a:endParaRPr lang="en-GB" dirty="0">
            <a:latin typeface="Calibri Light" panose="020F0302020204030204"/>
          </a:endParaRPr>
        </a:p>
      </dgm:t>
    </dgm:pt>
    <dgm:pt modelId="{0965CF78-D15E-42CD-85CC-82FB78BD8FF6}" type="parTrans" cxnId="{884D35E8-0096-4BC1-9F88-2AACB842704C}">
      <dgm:prSet/>
      <dgm:spPr/>
    </dgm:pt>
    <dgm:pt modelId="{FAAC3E80-B92B-418A-852C-2678EF44577F}" type="sibTrans" cxnId="{884D35E8-0096-4BC1-9F88-2AACB842704C}">
      <dgm:prSet/>
      <dgm:spPr/>
      <dgm:t>
        <a:bodyPr/>
        <a:lstStyle/>
        <a:p>
          <a:endParaRPr lang="en-GB"/>
        </a:p>
      </dgm:t>
    </dgm:pt>
    <dgm:pt modelId="{1C4D51FE-CD59-4356-8309-222E9FE7F6E3}">
      <dgm:prSet phldr="0"/>
      <dgm:spPr/>
      <dgm:t>
        <a:bodyPr/>
        <a:lstStyle/>
        <a:p>
          <a:pPr rtl="0"/>
          <a:r>
            <a:rPr lang="en-GB" dirty="0">
              <a:latin typeface="Calibri Light" panose="020F0302020204030204"/>
            </a:rPr>
            <a:t>Extracting additional information from API based on IDs (cores, launchpads, …) into lists</a:t>
          </a:r>
        </a:p>
      </dgm:t>
    </dgm:pt>
    <dgm:pt modelId="{313D09CA-49B4-4BE5-AFFD-F62C106580E9}" type="parTrans" cxnId="{EB7729C7-EB87-48BF-B07A-5F5CB90E1BC4}">
      <dgm:prSet/>
      <dgm:spPr/>
    </dgm:pt>
    <dgm:pt modelId="{D9E55843-FE9C-40A9-B526-039C610AEBB5}" type="sibTrans" cxnId="{EB7729C7-EB87-48BF-B07A-5F5CB90E1BC4}">
      <dgm:prSet/>
      <dgm:spPr/>
      <dgm:t>
        <a:bodyPr/>
        <a:lstStyle/>
        <a:p>
          <a:endParaRPr lang="en-GB"/>
        </a:p>
      </dgm:t>
    </dgm:pt>
    <dgm:pt modelId="{BFCA09AE-C54E-4F8D-B812-9A3766B312D7}">
      <dgm:prSet phldr="0"/>
      <dgm:spPr/>
      <dgm:t>
        <a:bodyPr/>
        <a:lstStyle/>
        <a:p>
          <a:pPr rtl="0"/>
          <a:r>
            <a:rPr lang="en-GB" dirty="0">
              <a:latin typeface="Calibri Light" panose="020F0302020204030204"/>
            </a:rPr>
            <a:t>Combining lists into dictionary and then converting it to a dataframe</a:t>
          </a:r>
        </a:p>
      </dgm:t>
    </dgm:pt>
    <dgm:pt modelId="{63CED0B5-F645-4D62-B243-BDD601272C2D}" type="parTrans" cxnId="{5CD5E3B0-9490-436A-B94F-C6A225ECBB72}">
      <dgm:prSet/>
      <dgm:spPr/>
    </dgm:pt>
    <dgm:pt modelId="{B55AC8C5-1ACA-4E9A-A280-4815AF9C71DA}" type="sibTrans" cxnId="{5CD5E3B0-9490-436A-B94F-C6A225ECBB72}">
      <dgm:prSet/>
      <dgm:spPr/>
      <dgm:t>
        <a:bodyPr/>
        <a:lstStyle/>
        <a:p>
          <a:endParaRPr lang="en-GB"/>
        </a:p>
      </dgm:t>
    </dgm:pt>
    <dgm:pt modelId="{462BA8AE-C76C-44E9-B29B-C14D480D3CDB}" type="pres">
      <dgm:prSet presAssocID="{B818663C-657A-4E13-AA01-48263F4D7E9D}" presName="linearFlow" presStyleCnt="0">
        <dgm:presLayoutVars>
          <dgm:resizeHandles val="exact"/>
        </dgm:presLayoutVars>
      </dgm:prSet>
      <dgm:spPr/>
    </dgm:pt>
    <dgm:pt modelId="{7239C3F5-5349-4123-9AD0-3DA28E5C80E9}" type="pres">
      <dgm:prSet presAssocID="{4DA14EEE-578E-4564-B5A9-06367FB45880}" presName="node" presStyleLbl="node1" presStyleIdx="0" presStyleCnt="4">
        <dgm:presLayoutVars>
          <dgm:bulletEnabled val="1"/>
        </dgm:presLayoutVars>
      </dgm:prSet>
      <dgm:spPr/>
    </dgm:pt>
    <dgm:pt modelId="{07C70A51-CD73-4E6E-B38C-79147C164003}" type="pres">
      <dgm:prSet presAssocID="{BB452180-9567-4237-9E3F-6FC4CB389506}" presName="sibTrans" presStyleLbl="sibTrans2D1" presStyleIdx="0" presStyleCnt="3"/>
      <dgm:spPr/>
    </dgm:pt>
    <dgm:pt modelId="{4413D976-9A4F-45DC-80EA-FFC4660E0BAD}" type="pres">
      <dgm:prSet presAssocID="{BB452180-9567-4237-9E3F-6FC4CB389506}" presName="connectorText" presStyleLbl="sibTrans2D1" presStyleIdx="0" presStyleCnt="3"/>
      <dgm:spPr/>
    </dgm:pt>
    <dgm:pt modelId="{FAC9F6A5-0005-44F3-AF84-EA545A10EB31}" type="pres">
      <dgm:prSet presAssocID="{A07112EB-CC02-4F42-8999-5691A5CF5B3B}" presName="node" presStyleLbl="node1" presStyleIdx="1" presStyleCnt="4">
        <dgm:presLayoutVars>
          <dgm:bulletEnabled val="1"/>
        </dgm:presLayoutVars>
      </dgm:prSet>
      <dgm:spPr/>
    </dgm:pt>
    <dgm:pt modelId="{FE9DCBE1-AFD8-49D4-BCC7-DBE676B5A53D}" type="pres">
      <dgm:prSet presAssocID="{FAAC3E80-B92B-418A-852C-2678EF44577F}" presName="sibTrans" presStyleLbl="sibTrans2D1" presStyleIdx="1" presStyleCnt="3"/>
      <dgm:spPr/>
    </dgm:pt>
    <dgm:pt modelId="{ABAA4776-F762-42D7-8FA1-BCA1EDF97E5D}" type="pres">
      <dgm:prSet presAssocID="{FAAC3E80-B92B-418A-852C-2678EF44577F}" presName="connectorText" presStyleLbl="sibTrans2D1" presStyleIdx="1" presStyleCnt="3"/>
      <dgm:spPr/>
    </dgm:pt>
    <dgm:pt modelId="{8C4913DE-581F-452C-AD4B-FEB1635E0C73}" type="pres">
      <dgm:prSet presAssocID="{1C4D51FE-CD59-4356-8309-222E9FE7F6E3}" presName="node" presStyleLbl="node1" presStyleIdx="2" presStyleCnt="4">
        <dgm:presLayoutVars>
          <dgm:bulletEnabled val="1"/>
        </dgm:presLayoutVars>
      </dgm:prSet>
      <dgm:spPr/>
    </dgm:pt>
    <dgm:pt modelId="{FC69DE94-76A5-4D3F-BEB1-B96AAF9BAAF2}" type="pres">
      <dgm:prSet presAssocID="{D9E55843-FE9C-40A9-B526-039C610AEBB5}" presName="sibTrans" presStyleLbl="sibTrans2D1" presStyleIdx="2" presStyleCnt="3"/>
      <dgm:spPr/>
    </dgm:pt>
    <dgm:pt modelId="{E1A7EB16-6068-4259-845B-BBCC8074539E}" type="pres">
      <dgm:prSet presAssocID="{D9E55843-FE9C-40A9-B526-039C610AEBB5}" presName="connectorText" presStyleLbl="sibTrans2D1" presStyleIdx="2" presStyleCnt="3"/>
      <dgm:spPr/>
    </dgm:pt>
    <dgm:pt modelId="{8AF436C6-E67B-4E79-B35F-47AFDDF1CC92}" type="pres">
      <dgm:prSet presAssocID="{BFCA09AE-C54E-4F8D-B812-9A3766B312D7}" presName="node" presStyleLbl="node1" presStyleIdx="3" presStyleCnt="4">
        <dgm:presLayoutVars>
          <dgm:bulletEnabled val="1"/>
        </dgm:presLayoutVars>
      </dgm:prSet>
      <dgm:spPr/>
    </dgm:pt>
  </dgm:ptLst>
  <dgm:cxnLst>
    <dgm:cxn modelId="{F45A2F35-024D-401C-894E-7C95CEF3BCB5}" srcId="{B818663C-657A-4E13-AA01-48263F4D7E9D}" destId="{4DA14EEE-578E-4564-B5A9-06367FB45880}" srcOrd="0" destOrd="0" parTransId="{E0B0F10B-61D6-4A46-8CC9-D4764D9D3765}" sibTransId="{BB452180-9567-4237-9E3F-6FC4CB389506}"/>
    <dgm:cxn modelId="{639EB340-1A51-4C6F-B39A-150082E54323}" type="presOf" srcId="{A07112EB-CC02-4F42-8999-5691A5CF5B3B}" destId="{FAC9F6A5-0005-44F3-AF84-EA545A10EB31}" srcOrd="0" destOrd="0" presId="urn:microsoft.com/office/officeart/2005/8/layout/process2"/>
    <dgm:cxn modelId="{9CA3A166-A223-4085-85EE-1124220A647E}" type="presOf" srcId="{B818663C-657A-4E13-AA01-48263F4D7E9D}" destId="{462BA8AE-C76C-44E9-B29B-C14D480D3CDB}" srcOrd="0" destOrd="0" presId="urn:microsoft.com/office/officeart/2005/8/layout/process2"/>
    <dgm:cxn modelId="{6409A546-6969-45A2-A284-25D1B4672C22}" type="presOf" srcId="{1C4D51FE-CD59-4356-8309-222E9FE7F6E3}" destId="{8C4913DE-581F-452C-AD4B-FEB1635E0C73}" srcOrd="0" destOrd="0" presId="urn:microsoft.com/office/officeart/2005/8/layout/process2"/>
    <dgm:cxn modelId="{F5F4FC79-098F-4C5C-A0FB-2C42D3505052}" type="presOf" srcId="{BB452180-9567-4237-9E3F-6FC4CB389506}" destId="{07C70A51-CD73-4E6E-B38C-79147C164003}" srcOrd="0" destOrd="0" presId="urn:microsoft.com/office/officeart/2005/8/layout/process2"/>
    <dgm:cxn modelId="{0BBD4292-4CC5-4EA0-9566-5AB0426E6327}" type="presOf" srcId="{D9E55843-FE9C-40A9-B526-039C610AEBB5}" destId="{FC69DE94-76A5-4D3F-BEB1-B96AAF9BAAF2}" srcOrd="0" destOrd="0" presId="urn:microsoft.com/office/officeart/2005/8/layout/process2"/>
    <dgm:cxn modelId="{5CD5E3B0-9490-436A-B94F-C6A225ECBB72}" srcId="{B818663C-657A-4E13-AA01-48263F4D7E9D}" destId="{BFCA09AE-C54E-4F8D-B812-9A3766B312D7}" srcOrd="3" destOrd="0" parTransId="{63CED0B5-F645-4D62-B243-BDD601272C2D}" sibTransId="{B55AC8C5-1ACA-4E9A-A280-4815AF9C71DA}"/>
    <dgm:cxn modelId="{449220B2-1736-4054-9B99-63B80FCD9E43}" type="presOf" srcId="{4DA14EEE-578E-4564-B5A9-06367FB45880}" destId="{7239C3F5-5349-4123-9AD0-3DA28E5C80E9}" srcOrd="0" destOrd="0" presId="urn:microsoft.com/office/officeart/2005/8/layout/process2"/>
    <dgm:cxn modelId="{92A306B3-53C2-4402-9569-46D5AF228E90}" type="presOf" srcId="{BB452180-9567-4237-9E3F-6FC4CB389506}" destId="{4413D976-9A4F-45DC-80EA-FFC4660E0BAD}" srcOrd="1" destOrd="0" presId="urn:microsoft.com/office/officeart/2005/8/layout/process2"/>
    <dgm:cxn modelId="{1AF0F0BA-F9EF-4C73-A484-791ED7F3B54B}" type="presOf" srcId="{FAAC3E80-B92B-418A-852C-2678EF44577F}" destId="{FE9DCBE1-AFD8-49D4-BCC7-DBE676B5A53D}" srcOrd="0" destOrd="0" presId="urn:microsoft.com/office/officeart/2005/8/layout/process2"/>
    <dgm:cxn modelId="{ACA036C2-9679-43A2-9C52-6606075B2440}" type="presOf" srcId="{BFCA09AE-C54E-4F8D-B812-9A3766B312D7}" destId="{8AF436C6-E67B-4E79-B35F-47AFDDF1CC92}" srcOrd="0" destOrd="0" presId="urn:microsoft.com/office/officeart/2005/8/layout/process2"/>
    <dgm:cxn modelId="{9FD3C9C2-17D4-464C-9353-69654B8BC9C6}" type="presOf" srcId="{FAAC3E80-B92B-418A-852C-2678EF44577F}" destId="{ABAA4776-F762-42D7-8FA1-BCA1EDF97E5D}" srcOrd="1" destOrd="0" presId="urn:microsoft.com/office/officeart/2005/8/layout/process2"/>
    <dgm:cxn modelId="{C380A9C5-9469-4630-8BE8-CC17E4F47DB8}" type="presOf" srcId="{D9E55843-FE9C-40A9-B526-039C610AEBB5}" destId="{E1A7EB16-6068-4259-845B-BBCC8074539E}" srcOrd="1" destOrd="0" presId="urn:microsoft.com/office/officeart/2005/8/layout/process2"/>
    <dgm:cxn modelId="{EB7729C7-EB87-48BF-B07A-5F5CB90E1BC4}" srcId="{B818663C-657A-4E13-AA01-48263F4D7E9D}" destId="{1C4D51FE-CD59-4356-8309-222E9FE7F6E3}" srcOrd="2" destOrd="0" parTransId="{313D09CA-49B4-4BE5-AFFD-F62C106580E9}" sibTransId="{D9E55843-FE9C-40A9-B526-039C610AEBB5}"/>
    <dgm:cxn modelId="{884D35E8-0096-4BC1-9F88-2AACB842704C}" srcId="{B818663C-657A-4E13-AA01-48263F4D7E9D}" destId="{A07112EB-CC02-4F42-8999-5691A5CF5B3B}" srcOrd="1" destOrd="0" parTransId="{0965CF78-D15E-42CD-85CC-82FB78BD8FF6}" sibTransId="{FAAC3E80-B92B-418A-852C-2678EF44577F}"/>
    <dgm:cxn modelId="{78D71C1D-51B4-4910-9A70-773818EE9AF2}" type="presParOf" srcId="{462BA8AE-C76C-44E9-B29B-C14D480D3CDB}" destId="{7239C3F5-5349-4123-9AD0-3DA28E5C80E9}" srcOrd="0" destOrd="0" presId="urn:microsoft.com/office/officeart/2005/8/layout/process2"/>
    <dgm:cxn modelId="{D2BB0A4A-5ADC-4E3F-A3B5-74177F099D30}" type="presParOf" srcId="{462BA8AE-C76C-44E9-B29B-C14D480D3CDB}" destId="{07C70A51-CD73-4E6E-B38C-79147C164003}" srcOrd="1" destOrd="0" presId="urn:microsoft.com/office/officeart/2005/8/layout/process2"/>
    <dgm:cxn modelId="{76A1C009-6BFC-47FB-B3C7-C6477F494DEB}" type="presParOf" srcId="{07C70A51-CD73-4E6E-B38C-79147C164003}" destId="{4413D976-9A4F-45DC-80EA-FFC4660E0BAD}" srcOrd="0" destOrd="0" presId="urn:microsoft.com/office/officeart/2005/8/layout/process2"/>
    <dgm:cxn modelId="{2D88A3F1-9AE1-4DEB-B4D9-588A92DACD63}" type="presParOf" srcId="{462BA8AE-C76C-44E9-B29B-C14D480D3CDB}" destId="{FAC9F6A5-0005-44F3-AF84-EA545A10EB31}" srcOrd="2" destOrd="0" presId="urn:microsoft.com/office/officeart/2005/8/layout/process2"/>
    <dgm:cxn modelId="{ADC4549E-B33C-4572-91CC-09DAC87ED34A}" type="presParOf" srcId="{462BA8AE-C76C-44E9-B29B-C14D480D3CDB}" destId="{FE9DCBE1-AFD8-49D4-BCC7-DBE676B5A53D}" srcOrd="3" destOrd="0" presId="urn:microsoft.com/office/officeart/2005/8/layout/process2"/>
    <dgm:cxn modelId="{2A9EBC18-84CB-49EC-A91E-8AB89A870B9D}" type="presParOf" srcId="{FE9DCBE1-AFD8-49D4-BCC7-DBE676B5A53D}" destId="{ABAA4776-F762-42D7-8FA1-BCA1EDF97E5D}" srcOrd="0" destOrd="0" presId="urn:microsoft.com/office/officeart/2005/8/layout/process2"/>
    <dgm:cxn modelId="{65DA408B-6DD2-48A0-87AE-F841BB8BA393}" type="presParOf" srcId="{462BA8AE-C76C-44E9-B29B-C14D480D3CDB}" destId="{8C4913DE-581F-452C-AD4B-FEB1635E0C73}" srcOrd="4" destOrd="0" presId="urn:microsoft.com/office/officeart/2005/8/layout/process2"/>
    <dgm:cxn modelId="{199B2E9F-2DF9-4FC6-88AF-442DCE78CF5A}" type="presParOf" srcId="{462BA8AE-C76C-44E9-B29B-C14D480D3CDB}" destId="{FC69DE94-76A5-4D3F-BEB1-B96AAF9BAAF2}" srcOrd="5" destOrd="0" presId="urn:microsoft.com/office/officeart/2005/8/layout/process2"/>
    <dgm:cxn modelId="{7A9F12CB-1DC5-4424-8474-D4835608EA83}" type="presParOf" srcId="{FC69DE94-76A5-4D3F-BEB1-B96AAF9BAAF2}" destId="{E1A7EB16-6068-4259-845B-BBCC8074539E}" srcOrd="0" destOrd="0" presId="urn:microsoft.com/office/officeart/2005/8/layout/process2"/>
    <dgm:cxn modelId="{6D6B85E0-5BE3-49D8-A815-23F29EBF238B}" type="presParOf" srcId="{462BA8AE-C76C-44E9-B29B-C14D480D3CDB}" destId="{8AF436C6-E67B-4E79-B35F-47AFDDF1CC92}"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1FB5FA-4CBA-440B-8BFF-7959DB1EA62C}" type="doc">
      <dgm:prSet loTypeId="urn:microsoft.com/office/officeart/2005/8/layout/process2" loCatId="process" qsTypeId="urn:microsoft.com/office/officeart/2005/8/quickstyle/simple1" qsCatId="simple" csTypeId="urn:microsoft.com/office/officeart/2005/8/colors/accent1_2" csCatId="accent1" phldr="1"/>
      <dgm:spPr/>
    </dgm:pt>
    <dgm:pt modelId="{D3F4CA53-BB32-4E2E-B9EA-AD86F628DDEB}">
      <dgm:prSet phldrT="[Text]" phldr="0"/>
      <dgm:spPr/>
      <dgm:t>
        <a:bodyPr/>
        <a:lstStyle/>
        <a:p>
          <a:pPr rtl="0"/>
          <a:r>
            <a:rPr lang="en-GB" dirty="0">
              <a:latin typeface="Calibri Light" panose="020F0302020204030204"/>
            </a:rPr>
            <a:t>Sending HTTP GET request to URL and saving response </a:t>
          </a:r>
          <a:endParaRPr lang="en-GB" dirty="0"/>
        </a:p>
      </dgm:t>
    </dgm:pt>
    <dgm:pt modelId="{C2F6F822-EDB3-4DF6-8CAF-1B870632D1DF}" type="parTrans" cxnId="{202E6C73-5463-4819-8CD7-3D55B2764013}">
      <dgm:prSet/>
      <dgm:spPr/>
    </dgm:pt>
    <dgm:pt modelId="{1416D61A-0AE8-418C-8B20-8575BF6CC502}" type="sibTrans" cxnId="{202E6C73-5463-4819-8CD7-3D55B2764013}">
      <dgm:prSet/>
      <dgm:spPr/>
      <dgm:t>
        <a:bodyPr/>
        <a:lstStyle/>
        <a:p>
          <a:endParaRPr lang="en-GB"/>
        </a:p>
      </dgm:t>
    </dgm:pt>
    <dgm:pt modelId="{2DF0240B-6EA1-47E1-9E9D-677B2FCE981D}">
      <dgm:prSet phldrT="[Text]" phldr="0"/>
      <dgm:spPr/>
      <dgm:t>
        <a:bodyPr/>
        <a:lstStyle/>
        <a:p>
          <a:pPr rtl="0"/>
          <a:r>
            <a:rPr lang="en-GB" dirty="0">
              <a:latin typeface="Calibri Light" panose="020F0302020204030204"/>
            </a:rPr>
            <a:t>Creating a BeautifulSoup object</a:t>
          </a:r>
          <a:endParaRPr lang="en-GB" dirty="0"/>
        </a:p>
      </dgm:t>
    </dgm:pt>
    <dgm:pt modelId="{981BD971-DC17-42C0-97E7-F733BCEB998A}" type="parTrans" cxnId="{8790C5A2-0B80-489B-ACE7-8D1773A857A1}">
      <dgm:prSet/>
      <dgm:spPr/>
    </dgm:pt>
    <dgm:pt modelId="{210FD88B-B010-4F4F-9CAA-D9D1EB5DAC57}" type="sibTrans" cxnId="{8790C5A2-0B80-489B-ACE7-8D1773A857A1}">
      <dgm:prSet/>
      <dgm:spPr/>
      <dgm:t>
        <a:bodyPr/>
        <a:lstStyle/>
        <a:p>
          <a:endParaRPr lang="en-GB"/>
        </a:p>
      </dgm:t>
    </dgm:pt>
    <dgm:pt modelId="{E3746AFB-91B9-441A-BEAC-2A39A47A5E35}">
      <dgm:prSet phldr="0"/>
      <dgm:spPr/>
      <dgm:t>
        <a:bodyPr/>
        <a:lstStyle/>
        <a:p>
          <a:pPr rtl="0"/>
          <a:r>
            <a:rPr lang="en-GB" dirty="0">
              <a:latin typeface="Calibri Light" panose="020F0302020204030204"/>
            </a:rPr>
            <a:t>Locating relevant data on webpage (i.e. 3rd table)</a:t>
          </a:r>
        </a:p>
      </dgm:t>
    </dgm:pt>
    <dgm:pt modelId="{0283BC48-99FB-4801-8224-CC033742D68D}" type="parTrans" cxnId="{46D21E33-D914-4142-8477-8F10D2CB6701}">
      <dgm:prSet/>
      <dgm:spPr/>
    </dgm:pt>
    <dgm:pt modelId="{AD6C32AC-6450-4038-AD80-BF6B73F19113}" type="sibTrans" cxnId="{46D21E33-D914-4142-8477-8F10D2CB6701}">
      <dgm:prSet/>
      <dgm:spPr/>
      <dgm:t>
        <a:bodyPr/>
        <a:lstStyle/>
        <a:p>
          <a:endParaRPr lang="en-GB"/>
        </a:p>
      </dgm:t>
    </dgm:pt>
    <dgm:pt modelId="{9CBAA305-BC43-40C7-83EE-D7DA8367D392}">
      <dgm:prSet phldr="0"/>
      <dgm:spPr/>
      <dgm:t>
        <a:bodyPr/>
        <a:lstStyle/>
        <a:p>
          <a:pPr rtl="0"/>
          <a:r>
            <a:rPr lang="en-GB" dirty="0">
              <a:latin typeface="Calibri Light" panose="020F0302020204030204"/>
            </a:rPr>
            <a:t>Extracting column names from header and parsing table for data</a:t>
          </a:r>
        </a:p>
      </dgm:t>
    </dgm:pt>
    <dgm:pt modelId="{844F9F99-1FE2-48EE-AA60-4DCEDB9C14F6}" type="parTrans" cxnId="{1F828338-E0BD-4A58-8850-B0E8E5FFA292}">
      <dgm:prSet/>
      <dgm:spPr/>
    </dgm:pt>
    <dgm:pt modelId="{AD00A554-1012-4860-98CE-D9986EB7879F}" type="sibTrans" cxnId="{1F828338-E0BD-4A58-8850-B0E8E5FFA292}">
      <dgm:prSet/>
      <dgm:spPr/>
      <dgm:t>
        <a:bodyPr/>
        <a:lstStyle/>
        <a:p>
          <a:endParaRPr lang="en-GB"/>
        </a:p>
      </dgm:t>
    </dgm:pt>
    <dgm:pt modelId="{5E7C8639-B6D6-4E17-BDA3-F5AF8EB27082}">
      <dgm:prSet phldr="0"/>
      <dgm:spPr/>
      <dgm:t>
        <a:bodyPr/>
        <a:lstStyle/>
        <a:p>
          <a:pPr rtl="0"/>
          <a:r>
            <a:rPr lang="en-GB" dirty="0">
              <a:latin typeface="Calibri Light" panose="020F0302020204030204"/>
            </a:rPr>
            <a:t>Creating a pandas </a:t>
          </a:r>
          <a:r>
            <a:rPr lang="en-GB" dirty="0" err="1">
              <a:latin typeface="Calibri Light" panose="020F0302020204030204"/>
            </a:rPr>
            <a:t>dataframe</a:t>
          </a:r>
          <a:r>
            <a:rPr lang="en-GB" dirty="0">
              <a:latin typeface="Calibri Light" panose="020F0302020204030204"/>
            </a:rPr>
            <a:t> from parsed data</a:t>
          </a:r>
        </a:p>
      </dgm:t>
    </dgm:pt>
    <dgm:pt modelId="{244FAB1E-D393-4DED-9E18-105B65F07A4C}" type="parTrans" cxnId="{FF20DF14-AB4E-42D0-BFDD-E57F445D9AA2}">
      <dgm:prSet/>
      <dgm:spPr/>
    </dgm:pt>
    <dgm:pt modelId="{19386055-E7A9-4D10-A869-9E707557AD20}" type="sibTrans" cxnId="{FF20DF14-AB4E-42D0-BFDD-E57F445D9AA2}">
      <dgm:prSet/>
      <dgm:spPr/>
    </dgm:pt>
    <dgm:pt modelId="{35F13561-336C-421E-8E66-02DE9FA18A43}" type="pres">
      <dgm:prSet presAssocID="{201FB5FA-4CBA-440B-8BFF-7959DB1EA62C}" presName="linearFlow" presStyleCnt="0">
        <dgm:presLayoutVars>
          <dgm:resizeHandles val="exact"/>
        </dgm:presLayoutVars>
      </dgm:prSet>
      <dgm:spPr/>
    </dgm:pt>
    <dgm:pt modelId="{90E45CE7-3753-4F98-B100-9802E135003D}" type="pres">
      <dgm:prSet presAssocID="{D3F4CA53-BB32-4E2E-B9EA-AD86F628DDEB}" presName="node" presStyleLbl="node1" presStyleIdx="0" presStyleCnt="5">
        <dgm:presLayoutVars>
          <dgm:bulletEnabled val="1"/>
        </dgm:presLayoutVars>
      </dgm:prSet>
      <dgm:spPr/>
    </dgm:pt>
    <dgm:pt modelId="{00C5768E-F1F5-4B32-9E5E-8A677D8D5F22}" type="pres">
      <dgm:prSet presAssocID="{1416D61A-0AE8-418C-8B20-8575BF6CC502}" presName="sibTrans" presStyleLbl="sibTrans2D1" presStyleIdx="0" presStyleCnt="4"/>
      <dgm:spPr/>
    </dgm:pt>
    <dgm:pt modelId="{E168DA46-0423-46CC-9263-2723243BC734}" type="pres">
      <dgm:prSet presAssocID="{1416D61A-0AE8-418C-8B20-8575BF6CC502}" presName="connectorText" presStyleLbl="sibTrans2D1" presStyleIdx="0" presStyleCnt="4"/>
      <dgm:spPr/>
    </dgm:pt>
    <dgm:pt modelId="{656AA05E-7471-49CC-99D7-24C2220D4840}" type="pres">
      <dgm:prSet presAssocID="{2DF0240B-6EA1-47E1-9E9D-677B2FCE981D}" presName="node" presStyleLbl="node1" presStyleIdx="1" presStyleCnt="5">
        <dgm:presLayoutVars>
          <dgm:bulletEnabled val="1"/>
        </dgm:presLayoutVars>
      </dgm:prSet>
      <dgm:spPr/>
    </dgm:pt>
    <dgm:pt modelId="{E2DAE170-A5A6-4B94-9938-14B7635A274F}" type="pres">
      <dgm:prSet presAssocID="{210FD88B-B010-4F4F-9CAA-D9D1EB5DAC57}" presName="sibTrans" presStyleLbl="sibTrans2D1" presStyleIdx="1" presStyleCnt="4"/>
      <dgm:spPr/>
    </dgm:pt>
    <dgm:pt modelId="{5A02E799-C8F1-40C2-9604-026EFB07274D}" type="pres">
      <dgm:prSet presAssocID="{210FD88B-B010-4F4F-9CAA-D9D1EB5DAC57}" presName="connectorText" presStyleLbl="sibTrans2D1" presStyleIdx="1" presStyleCnt="4"/>
      <dgm:spPr/>
    </dgm:pt>
    <dgm:pt modelId="{E64C0A73-844D-4704-8A39-D17A48BB5C23}" type="pres">
      <dgm:prSet presAssocID="{E3746AFB-91B9-441A-BEAC-2A39A47A5E35}" presName="node" presStyleLbl="node1" presStyleIdx="2" presStyleCnt="5">
        <dgm:presLayoutVars>
          <dgm:bulletEnabled val="1"/>
        </dgm:presLayoutVars>
      </dgm:prSet>
      <dgm:spPr/>
    </dgm:pt>
    <dgm:pt modelId="{89544210-700F-4089-B06B-CC49E5F67CAC}" type="pres">
      <dgm:prSet presAssocID="{AD6C32AC-6450-4038-AD80-BF6B73F19113}" presName="sibTrans" presStyleLbl="sibTrans2D1" presStyleIdx="2" presStyleCnt="4"/>
      <dgm:spPr/>
    </dgm:pt>
    <dgm:pt modelId="{2FC89113-9B1A-4ABD-9035-1E70EF7B1A4F}" type="pres">
      <dgm:prSet presAssocID="{AD6C32AC-6450-4038-AD80-BF6B73F19113}" presName="connectorText" presStyleLbl="sibTrans2D1" presStyleIdx="2" presStyleCnt="4"/>
      <dgm:spPr/>
    </dgm:pt>
    <dgm:pt modelId="{AF41800A-A972-45E0-888D-072B0591BA70}" type="pres">
      <dgm:prSet presAssocID="{9CBAA305-BC43-40C7-83EE-D7DA8367D392}" presName="node" presStyleLbl="node1" presStyleIdx="3" presStyleCnt="5">
        <dgm:presLayoutVars>
          <dgm:bulletEnabled val="1"/>
        </dgm:presLayoutVars>
      </dgm:prSet>
      <dgm:spPr/>
    </dgm:pt>
    <dgm:pt modelId="{66AC4A0A-5CB6-4DC0-9148-6D3D21F6054F}" type="pres">
      <dgm:prSet presAssocID="{AD00A554-1012-4860-98CE-D9986EB7879F}" presName="sibTrans" presStyleLbl="sibTrans2D1" presStyleIdx="3" presStyleCnt="4"/>
      <dgm:spPr/>
    </dgm:pt>
    <dgm:pt modelId="{68A340F6-91CF-496C-8974-6150E090CACB}" type="pres">
      <dgm:prSet presAssocID="{AD00A554-1012-4860-98CE-D9986EB7879F}" presName="connectorText" presStyleLbl="sibTrans2D1" presStyleIdx="3" presStyleCnt="4"/>
      <dgm:spPr/>
    </dgm:pt>
    <dgm:pt modelId="{9D260EC5-9542-4986-B298-0DDF0FC31655}" type="pres">
      <dgm:prSet presAssocID="{5E7C8639-B6D6-4E17-BDA3-F5AF8EB27082}" presName="node" presStyleLbl="node1" presStyleIdx="4" presStyleCnt="5">
        <dgm:presLayoutVars>
          <dgm:bulletEnabled val="1"/>
        </dgm:presLayoutVars>
      </dgm:prSet>
      <dgm:spPr/>
    </dgm:pt>
  </dgm:ptLst>
  <dgm:cxnLst>
    <dgm:cxn modelId="{59983C13-9131-4501-A7EB-1957C843D089}" type="presOf" srcId="{9CBAA305-BC43-40C7-83EE-D7DA8367D392}" destId="{AF41800A-A972-45E0-888D-072B0591BA70}" srcOrd="0" destOrd="0" presId="urn:microsoft.com/office/officeart/2005/8/layout/process2"/>
    <dgm:cxn modelId="{FF20DF14-AB4E-42D0-BFDD-E57F445D9AA2}" srcId="{201FB5FA-4CBA-440B-8BFF-7959DB1EA62C}" destId="{5E7C8639-B6D6-4E17-BDA3-F5AF8EB27082}" srcOrd="4" destOrd="0" parTransId="{244FAB1E-D393-4DED-9E18-105B65F07A4C}" sibTransId="{19386055-E7A9-4D10-A869-9E707557AD20}"/>
    <dgm:cxn modelId="{2329422C-DC32-413F-9E18-F633B2FC3781}" type="presOf" srcId="{5E7C8639-B6D6-4E17-BDA3-F5AF8EB27082}" destId="{9D260EC5-9542-4986-B298-0DDF0FC31655}" srcOrd="0" destOrd="0" presId="urn:microsoft.com/office/officeart/2005/8/layout/process2"/>
    <dgm:cxn modelId="{46D21E33-D914-4142-8477-8F10D2CB6701}" srcId="{201FB5FA-4CBA-440B-8BFF-7959DB1EA62C}" destId="{E3746AFB-91B9-441A-BEAC-2A39A47A5E35}" srcOrd="2" destOrd="0" parTransId="{0283BC48-99FB-4801-8224-CC033742D68D}" sibTransId="{AD6C32AC-6450-4038-AD80-BF6B73F19113}"/>
    <dgm:cxn modelId="{4E863F33-3F5B-4900-B44C-131D5F153582}" type="presOf" srcId="{2DF0240B-6EA1-47E1-9E9D-677B2FCE981D}" destId="{656AA05E-7471-49CC-99D7-24C2220D4840}" srcOrd="0" destOrd="0" presId="urn:microsoft.com/office/officeart/2005/8/layout/process2"/>
    <dgm:cxn modelId="{185A3D34-E4F6-410A-A77A-AC11A9109BF3}" type="presOf" srcId="{210FD88B-B010-4F4F-9CAA-D9D1EB5DAC57}" destId="{E2DAE170-A5A6-4B94-9938-14B7635A274F}" srcOrd="0" destOrd="0" presId="urn:microsoft.com/office/officeart/2005/8/layout/process2"/>
    <dgm:cxn modelId="{17DE7B37-2DF3-4DE8-9F74-F10B79DFA34D}" type="presOf" srcId="{AD00A554-1012-4860-98CE-D9986EB7879F}" destId="{66AC4A0A-5CB6-4DC0-9148-6D3D21F6054F}" srcOrd="0" destOrd="0" presId="urn:microsoft.com/office/officeart/2005/8/layout/process2"/>
    <dgm:cxn modelId="{1F828338-E0BD-4A58-8850-B0E8E5FFA292}" srcId="{201FB5FA-4CBA-440B-8BFF-7959DB1EA62C}" destId="{9CBAA305-BC43-40C7-83EE-D7DA8367D392}" srcOrd="3" destOrd="0" parTransId="{844F9F99-1FE2-48EE-AA60-4DCEDB9C14F6}" sibTransId="{AD00A554-1012-4860-98CE-D9986EB7879F}"/>
    <dgm:cxn modelId="{EAFF4362-EF08-4A8F-8FD6-114367B30A36}" type="presOf" srcId="{E3746AFB-91B9-441A-BEAC-2A39A47A5E35}" destId="{E64C0A73-844D-4704-8A39-D17A48BB5C23}" srcOrd="0" destOrd="0" presId="urn:microsoft.com/office/officeart/2005/8/layout/process2"/>
    <dgm:cxn modelId="{EA8F236F-2015-455E-B8F2-9BB600FE6B8B}" type="presOf" srcId="{AD6C32AC-6450-4038-AD80-BF6B73F19113}" destId="{2FC89113-9B1A-4ABD-9035-1E70EF7B1A4F}" srcOrd="1" destOrd="0" presId="urn:microsoft.com/office/officeart/2005/8/layout/process2"/>
    <dgm:cxn modelId="{202E6C73-5463-4819-8CD7-3D55B2764013}" srcId="{201FB5FA-4CBA-440B-8BFF-7959DB1EA62C}" destId="{D3F4CA53-BB32-4E2E-B9EA-AD86F628DDEB}" srcOrd="0" destOrd="0" parTransId="{C2F6F822-EDB3-4DF6-8CAF-1B870632D1DF}" sibTransId="{1416D61A-0AE8-418C-8B20-8575BF6CC502}"/>
    <dgm:cxn modelId="{0E946378-BAA8-46D5-9935-959C391DF047}" type="presOf" srcId="{1416D61A-0AE8-418C-8B20-8575BF6CC502}" destId="{E168DA46-0423-46CC-9263-2723243BC734}" srcOrd="1" destOrd="0" presId="urn:microsoft.com/office/officeart/2005/8/layout/process2"/>
    <dgm:cxn modelId="{160F0987-314E-4FAB-AFCD-8DFA3D4C60E9}" type="presOf" srcId="{D3F4CA53-BB32-4E2E-B9EA-AD86F628DDEB}" destId="{90E45CE7-3753-4F98-B100-9802E135003D}" srcOrd="0" destOrd="0" presId="urn:microsoft.com/office/officeart/2005/8/layout/process2"/>
    <dgm:cxn modelId="{8790C5A2-0B80-489B-ACE7-8D1773A857A1}" srcId="{201FB5FA-4CBA-440B-8BFF-7959DB1EA62C}" destId="{2DF0240B-6EA1-47E1-9E9D-677B2FCE981D}" srcOrd="1" destOrd="0" parTransId="{981BD971-DC17-42C0-97E7-F733BCEB998A}" sibTransId="{210FD88B-B010-4F4F-9CAA-D9D1EB5DAC57}"/>
    <dgm:cxn modelId="{26FF48A6-BF12-45B7-AA82-6D0BF1C0081E}" type="presOf" srcId="{210FD88B-B010-4F4F-9CAA-D9D1EB5DAC57}" destId="{5A02E799-C8F1-40C2-9604-026EFB07274D}" srcOrd="1" destOrd="0" presId="urn:microsoft.com/office/officeart/2005/8/layout/process2"/>
    <dgm:cxn modelId="{1666C0C9-3A4D-44FC-9B28-4BFDF9186D85}" type="presOf" srcId="{AD6C32AC-6450-4038-AD80-BF6B73F19113}" destId="{89544210-700F-4089-B06B-CC49E5F67CAC}" srcOrd="0" destOrd="0" presId="urn:microsoft.com/office/officeart/2005/8/layout/process2"/>
    <dgm:cxn modelId="{2BB083DD-AF21-4C8E-9E65-CB91FDC5C002}" type="presOf" srcId="{201FB5FA-4CBA-440B-8BFF-7959DB1EA62C}" destId="{35F13561-336C-421E-8E66-02DE9FA18A43}" srcOrd="0" destOrd="0" presId="urn:microsoft.com/office/officeart/2005/8/layout/process2"/>
    <dgm:cxn modelId="{C656B8EF-B99F-429E-923A-DAD10FCD1E6C}" type="presOf" srcId="{AD00A554-1012-4860-98CE-D9986EB7879F}" destId="{68A340F6-91CF-496C-8974-6150E090CACB}" srcOrd="1" destOrd="0" presId="urn:microsoft.com/office/officeart/2005/8/layout/process2"/>
    <dgm:cxn modelId="{29C7C2F0-4C2B-46F3-BD14-9AA828EAE615}" type="presOf" srcId="{1416D61A-0AE8-418C-8B20-8575BF6CC502}" destId="{00C5768E-F1F5-4B32-9E5E-8A677D8D5F22}" srcOrd="0" destOrd="0" presId="urn:microsoft.com/office/officeart/2005/8/layout/process2"/>
    <dgm:cxn modelId="{C1D328E7-8908-40D9-A00D-5555B2464115}" type="presParOf" srcId="{35F13561-336C-421E-8E66-02DE9FA18A43}" destId="{90E45CE7-3753-4F98-B100-9802E135003D}" srcOrd="0" destOrd="0" presId="urn:microsoft.com/office/officeart/2005/8/layout/process2"/>
    <dgm:cxn modelId="{6AE94546-0A6A-46B4-82E5-3C6D601E6F8E}" type="presParOf" srcId="{35F13561-336C-421E-8E66-02DE9FA18A43}" destId="{00C5768E-F1F5-4B32-9E5E-8A677D8D5F22}" srcOrd="1" destOrd="0" presId="urn:microsoft.com/office/officeart/2005/8/layout/process2"/>
    <dgm:cxn modelId="{250071DE-26E4-460D-AF58-0FB51426EA91}" type="presParOf" srcId="{00C5768E-F1F5-4B32-9E5E-8A677D8D5F22}" destId="{E168DA46-0423-46CC-9263-2723243BC734}" srcOrd="0" destOrd="0" presId="urn:microsoft.com/office/officeart/2005/8/layout/process2"/>
    <dgm:cxn modelId="{0C212C45-DFC3-44C3-A860-C2805D1A4293}" type="presParOf" srcId="{35F13561-336C-421E-8E66-02DE9FA18A43}" destId="{656AA05E-7471-49CC-99D7-24C2220D4840}" srcOrd="2" destOrd="0" presId="urn:microsoft.com/office/officeart/2005/8/layout/process2"/>
    <dgm:cxn modelId="{706D5F06-BB94-4F4C-88A7-E89F7AAD3A59}" type="presParOf" srcId="{35F13561-336C-421E-8E66-02DE9FA18A43}" destId="{E2DAE170-A5A6-4B94-9938-14B7635A274F}" srcOrd="3" destOrd="0" presId="urn:microsoft.com/office/officeart/2005/8/layout/process2"/>
    <dgm:cxn modelId="{3C8B6410-8D7B-421B-8C50-B497C7990C99}" type="presParOf" srcId="{E2DAE170-A5A6-4B94-9938-14B7635A274F}" destId="{5A02E799-C8F1-40C2-9604-026EFB07274D}" srcOrd="0" destOrd="0" presId="urn:microsoft.com/office/officeart/2005/8/layout/process2"/>
    <dgm:cxn modelId="{E8998C94-D56A-450B-8C90-C589E17EF7EC}" type="presParOf" srcId="{35F13561-336C-421E-8E66-02DE9FA18A43}" destId="{E64C0A73-844D-4704-8A39-D17A48BB5C23}" srcOrd="4" destOrd="0" presId="urn:microsoft.com/office/officeart/2005/8/layout/process2"/>
    <dgm:cxn modelId="{EE6922C0-DAF6-4111-B978-AF9A4F2E53BC}" type="presParOf" srcId="{35F13561-336C-421E-8E66-02DE9FA18A43}" destId="{89544210-700F-4089-B06B-CC49E5F67CAC}" srcOrd="5" destOrd="0" presId="urn:microsoft.com/office/officeart/2005/8/layout/process2"/>
    <dgm:cxn modelId="{792FB670-9340-4DD3-8D18-D5EBABDA7410}" type="presParOf" srcId="{89544210-700F-4089-B06B-CC49E5F67CAC}" destId="{2FC89113-9B1A-4ABD-9035-1E70EF7B1A4F}" srcOrd="0" destOrd="0" presId="urn:microsoft.com/office/officeart/2005/8/layout/process2"/>
    <dgm:cxn modelId="{E57CFE5A-6BD5-4AA9-AE26-C6A0717E2EBF}" type="presParOf" srcId="{35F13561-336C-421E-8E66-02DE9FA18A43}" destId="{AF41800A-A972-45E0-888D-072B0591BA70}" srcOrd="6" destOrd="0" presId="urn:microsoft.com/office/officeart/2005/8/layout/process2"/>
    <dgm:cxn modelId="{2A5A6E91-DA9E-4089-A9F4-9A967F76E4EB}" type="presParOf" srcId="{35F13561-336C-421E-8E66-02DE9FA18A43}" destId="{66AC4A0A-5CB6-4DC0-9148-6D3D21F6054F}" srcOrd="7" destOrd="0" presId="urn:microsoft.com/office/officeart/2005/8/layout/process2"/>
    <dgm:cxn modelId="{8F2E5F8B-3E78-401D-AAF5-73BD41642382}" type="presParOf" srcId="{66AC4A0A-5CB6-4DC0-9148-6D3D21F6054F}" destId="{68A340F6-91CF-496C-8974-6150E090CACB}" srcOrd="0" destOrd="0" presId="urn:microsoft.com/office/officeart/2005/8/layout/process2"/>
    <dgm:cxn modelId="{F545103D-5AC2-4A91-A8A0-8B7B7D499EDB}" type="presParOf" srcId="{35F13561-336C-421E-8E66-02DE9FA18A43}" destId="{9D260EC5-9542-4986-B298-0DDF0FC31655}"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76D767-8166-466D-86E7-E53BB4BAD1C5}" type="doc">
      <dgm:prSet loTypeId="urn:microsoft.com/office/officeart/2005/8/layout/process1" loCatId="process" qsTypeId="urn:microsoft.com/office/officeart/2005/8/quickstyle/simple1" qsCatId="simple" csTypeId="urn:microsoft.com/office/officeart/2005/8/colors/accent1_2" csCatId="accent1" phldr="1"/>
      <dgm:spPr/>
    </dgm:pt>
    <dgm:pt modelId="{3CB114DC-6B5A-4389-8F15-56CC427F109E}">
      <dgm:prSet phldrT="[Text]" phldr="0"/>
      <dgm:spPr/>
      <dgm:t>
        <a:bodyPr/>
        <a:lstStyle/>
        <a:p>
          <a:pPr rtl="0"/>
          <a:r>
            <a:rPr lang="en-GB" dirty="0"/>
            <a:t>Creating a </a:t>
          </a:r>
          <a:r>
            <a:rPr lang="en-GB" dirty="0" err="1"/>
            <a:t>numpy</a:t>
          </a:r>
          <a:r>
            <a:rPr lang="en-GB" dirty="0"/>
            <a:t> array from column Class</a:t>
          </a:r>
        </a:p>
      </dgm:t>
    </dgm:pt>
    <dgm:pt modelId="{09E94551-9FDF-4F33-8109-D70CC3B005C7}" type="parTrans" cxnId="{51164866-1ADD-4CF5-8ABD-A0781A93E09B}">
      <dgm:prSet/>
      <dgm:spPr/>
      <dgm:t>
        <a:bodyPr/>
        <a:lstStyle/>
        <a:p>
          <a:endParaRPr lang="en-GB"/>
        </a:p>
      </dgm:t>
    </dgm:pt>
    <dgm:pt modelId="{DAE24A96-B934-40C0-8A1F-0559E251F9D9}" type="sibTrans" cxnId="{51164866-1ADD-4CF5-8ABD-A0781A93E09B}">
      <dgm:prSet/>
      <dgm:spPr/>
      <dgm:t>
        <a:bodyPr/>
        <a:lstStyle/>
        <a:p>
          <a:endParaRPr lang="en-GB"/>
        </a:p>
      </dgm:t>
    </dgm:pt>
    <dgm:pt modelId="{C74BF59A-3C8B-4711-A933-1D35D25015A6}">
      <dgm:prSet phldrT="[Text]" phldr="0"/>
      <dgm:spPr/>
      <dgm:t>
        <a:bodyPr/>
        <a:lstStyle/>
        <a:p>
          <a:pPr rtl="0"/>
          <a:r>
            <a:rPr lang="en-GB" dirty="0"/>
            <a:t>Splitting the data into training and test data</a:t>
          </a:r>
        </a:p>
      </dgm:t>
    </dgm:pt>
    <dgm:pt modelId="{6C9B1B9B-185F-4F54-A388-AB825768A501}" type="parTrans" cxnId="{02A1B0E7-760E-40D9-ABA2-0526E4A1A6BD}">
      <dgm:prSet/>
      <dgm:spPr/>
      <dgm:t>
        <a:bodyPr/>
        <a:lstStyle/>
        <a:p>
          <a:endParaRPr lang="en-GB"/>
        </a:p>
      </dgm:t>
    </dgm:pt>
    <dgm:pt modelId="{93EBE1DB-D05F-4D91-8C45-8CA7994C9DA7}" type="sibTrans" cxnId="{02A1B0E7-760E-40D9-ABA2-0526E4A1A6BD}">
      <dgm:prSet/>
      <dgm:spPr/>
      <dgm:t>
        <a:bodyPr/>
        <a:lstStyle/>
        <a:p>
          <a:endParaRPr lang="en-GB"/>
        </a:p>
      </dgm:t>
    </dgm:pt>
    <dgm:pt modelId="{C3EEEAE2-9438-4930-BAF3-D68FD1EDD12F}">
      <dgm:prSet phldr="0"/>
      <dgm:spPr/>
      <dgm:t>
        <a:bodyPr/>
        <a:lstStyle/>
        <a:p>
          <a:r>
            <a:rPr lang="en-GB" dirty="0"/>
            <a:t>Standardizing the data in </a:t>
          </a:r>
          <a:r>
            <a:rPr lang="en-GB" dirty="0" err="1"/>
            <a:t>dataframe</a:t>
          </a:r>
          <a:r>
            <a:rPr lang="en-GB" dirty="0"/>
            <a:t> X</a:t>
          </a:r>
        </a:p>
      </dgm:t>
    </dgm:pt>
    <dgm:pt modelId="{14BF075E-83B6-40D5-AC17-1B9CD243D630}" type="parTrans" cxnId="{C7B1EF9D-7217-4BD0-B4AE-A8452AEDFBF1}">
      <dgm:prSet/>
      <dgm:spPr/>
      <dgm:t>
        <a:bodyPr/>
        <a:lstStyle/>
        <a:p>
          <a:endParaRPr lang="en-GB"/>
        </a:p>
      </dgm:t>
    </dgm:pt>
    <dgm:pt modelId="{310CB638-8F9B-4B29-A04F-1B12BFC08BE9}" type="sibTrans" cxnId="{C7B1EF9D-7217-4BD0-B4AE-A8452AEDFBF1}">
      <dgm:prSet/>
      <dgm:spPr/>
      <dgm:t>
        <a:bodyPr/>
        <a:lstStyle/>
        <a:p>
          <a:endParaRPr lang="en-GB"/>
        </a:p>
      </dgm:t>
    </dgm:pt>
    <dgm:pt modelId="{CC84BD1B-65F8-4198-AC4C-E7D5CA377284}" type="pres">
      <dgm:prSet presAssocID="{B076D767-8166-466D-86E7-E53BB4BAD1C5}" presName="Name0" presStyleCnt="0">
        <dgm:presLayoutVars>
          <dgm:dir/>
          <dgm:resizeHandles val="exact"/>
        </dgm:presLayoutVars>
      </dgm:prSet>
      <dgm:spPr/>
    </dgm:pt>
    <dgm:pt modelId="{8FA64307-2A36-489E-BC68-4812C5F449F8}" type="pres">
      <dgm:prSet presAssocID="{3CB114DC-6B5A-4389-8F15-56CC427F109E}" presName="node" presStyleLbl="node1" presStyleIdx="0" presStyleCnt="3">
        <dgm:presLayoutVars>
          <dgm:bulletEnabled val="1"/>
        </dgm:presLayoutVars>
      </dgm:prSet>
      <dgm:spPr/>
    </dgm:pt>
    <dgm:pt modelId="{8E66F200-324C-4375-AA18-017C2686EF99}" type="pres">
      <dgm:prSet presAssocID="{DAE24A96-B934-40C0-8A1F-0559E251F9D9}" presName="sibTrans" presStyleLbl="sibTrans2D1" presStyleIdx="0" presStyleCnt="2"/>
      <dgm:spPr/>
    </dgm:pt>
    <dgm:pt modelId="{E0A30EFB-7FD3-403C-B1E3-16EA1004EE93}" type="pres">
      <dgm:prSet presAssocID="{DAE24A96-B934-40C0-8A1F-0559E251F9D9}" presName="connectorText" presStyleLbl="sibTrans2D1" presStyleIdx="0" presStyleCnt="2"/>
      <dgm:spPr/>
    </dgm:pt>
    <dgm:pt modelId="{AA249652-6F76-405E-B65D-DD7F8F7EAC60}" type="pres">
      <dgm:prSet presAssocID="{C3EEEAE2-9438-4930-BAF3-D68FD1EDD12F}" presName="node" presStyleLbl="node1" presStyleIdx="1" presStyleCnt="3">
        <dgm:presLayoutVars>
          <dgm:bulletEnabled val="1"/>
        </dgm:presLayoutVars>
      </dgm:prSet>
      <dgm:spPr/>
    </dgm:pt>
    <dgm:pt modelId="{94CE4FDB-8334-446A-BF08-92C21C84F983}" type="pres">
      <dgm:prSet presAssocID="{310CB638-8F9B-4B29-A04F-1B12BFC08BE9}" presName="sibTrans" presStyleLbl="sibTrans2D1" presStyleIdx="1" presStyleCnt="2"/>
      <dgm:spPr/>
    </dgm:pt>
    <dgm:pt modelId="{6235C82B-6A8C-4EFC-8085-82C6B89258F5}" type="pres">
      <dgm:prSet presAssocID="{310CB638-8F9B-4B29-A04F-1B12BFC08BE9}" presName="connectorText" presStyleLbl="sibTrans2D1" presStyleIdx="1" presStyleCnt="2"/>
      <dgm:spPr/>
    </dgm:pt>
    <dgm:pt modelId="{0D23C7AD-B7BF-49F8-9CD1-DFBA8A6ABA50}" type="pres">
      <dgm:prSet presAssocID="{C74BF59A-3C8B-4711-A933-1D35D25015A6}" presName="node" presStyleLbl="node1" presStyleIdx="2" presStyleCnt="3">
        <dgm:presLayoutVars>
          <dgm:bulletEnabled val="1"/>
        </dgm:presLayoutVars>
      </dgm:prSet>
      <dgm:spPr/>
    </dgm:pt>
  </dgm:ptLst>
  <dgm:cxnLst>
    <dgm:cxn modelId="{38E59D0B-4D8D-4AFE-9427-B86DBE4FA4C2}" type="presOf" srcId="{310CB638-8F9B-4B29-A04F-1B12BFC08BE9}" destId="{6235C82B-6A8C-4EFC-8085-82C6B89258F5}" srcOrd="1" destOrd="0" presId="urn:microsoft.com/office/officeart/2005/8/layout/process1"/>
    <dgm:cxn modelId="{84130B23-9B87-4B2E-82B2-F7CB6973C9B2}" type="presOf" srcId="{C74BF59A-3C8B-4711-A933-1D35D25015A6}" destId="{0D23C7AD-B7BF-49F8-9CD1-DFBA8A6ABA50}" srcOrd="0" destOrd="0" presId="urn:microsoft.com/office/officeart/2005/8/layout/process1"/>
    <dgm:cxn modelId="{473E3936-316A-4747-8C3C-B37E231754E8}" type="presOf" srcId="{DAE24A96-B934-40C0-8A1F-0559E251F9D9}" destId="{8E66F200-324C-4375-AA18-017C2686EF99}" srcOrd="0" destOrd="0" presId="urn:microsoft.com/office/officeart/2005/8/layout/process1"/>
    <dgm:cxn modelId="{51164866-1ADD-4CF5-8ABD-A0781A93E09B}" srcId="{B076D767-8166-466D-86E7-E53BB4BAD1C5}" destId="{3CB114DC-6B5A-4389-8F15-56CC427F109E}" srcOrd="0" destOrd="0" parTransId="{09E94551-9FDF-4F33-8109-D70CC3B005C7}" sibTransId="{DAE24A96-B934-40C0-8A1F-0559E251F9D9}"/>
    <dgm:cxn modelId="{C74CF287-23ED-4FC5-A811-50B855233EF0}" type="presOf" srcId="{B076D767-8166-466D-86E7-E53BB4BAD1C5}" destId="{CC84BD1B-65F8-4198-AC4C-E7D5CA377284}" srcOrd="0" destOrd="0" presId="urn:microsoft.com/office/officeart/2005/8/layout/process1"/>
    <dgm:cxn modelId="{A509F48B-8ABB-4320-9970-86A3C8E612CB}" type="presOf" srcId="{310CB638-8F9B-4B29-A04F-1B12BFC08BE9}" destId="{94CE4FDB-8334-446A-BF08-92C21C84F983}" srcOrd="0" destOrd="0" presId="urn:microsoft.com/office/officeart/2005/8/layout/process1"/>
    <dgm:cxn modelId="{C7B1EF9D-7217-4BD0-B4AE-A8452AEDFBF1}" srcId="{B076D767-8166-466D-86E7-E53BB4BAD1C5}" destId="{C3EEEAE2-9438-4930-BAF3-D68FD1EDD12F}" srcOrd="1" destOrd="0" parTransId="{14BF075E-83B6-40D5-AC17-1B9CD243D630}" sibTransId="{310CB638-8F9B-4B29-A04F-1B12BFC08BE9}"/>
    <dgm:cxn modelId="{BBBC20B0-30D5-4FB6-87BF-F91CB6F04315}" type="presOf" srcId="{3CB114DC-6B5A-4389-8F15-56CC427F109E}" destId="{8FA64307-2A36-489E-BC68-4812C5F449F8}" srcOrd="0" destOrd="0" presId="urn:microsoft.com/office/officeart/2005/8/layout/process1"/>
    <dgm:cxn modelId="{2635BAC7-784D-42C1-90F7-A9ED12B4D134}" type="presOf" srcId="{C3EEEAE2-9438-4930-BAF3-D68FD1EDD12F}" destId="{AA249652-6F76-405E-B65D-DD7F8F7EAC60}" srcOrd="0" destOrd="0" presId="urn:microsoft.com/office/officeart/2005/8/layout/process1"/>
    <dgm:cxn modelId="{02A1B0E7-760E-40D9-ABA2-0526E4A1A6BD}" srcId="{B076D767-8166-466D-86E7-E53BB4BAD1C5}" destId="{C74BF59A-3C8B-4711-A933-1D35D25015A6}" srcOrd="2" destOrd="0" parTransId="{6C9B1B9B-185F-4F54-A388-AB825768A501}" sibTransId="{93EBE1DB-D05F-4D91-8C45-8CA7994C9DA7}"/>
    <dgm:cxn modelId="{76EFF3EA-7A7A-412D-949F-156AA3F6FFBA}" type="presOf" srcId="{DAE24A96-B934-40C0-8A1F-0559E251F9D9}" destId="{E0A30EFB-7FD3-403C-B1E3-16EA1004EE93}" srcOrd="1" destOrd="0" presId="urn:microsoft.com/office/officeart/2005/8/layout/process1"/>
    <dgm:cxn modelId="{BB141ED0-C2D6-4853-97A1-3B4BA5BD5765}" type="presParOf" srcId="{CC84BD1B-65F8-4198-AC4C-E7D5CA377284}" destId="{8FA64307-2A36-489E-BC68-4812C5F449F8}" srcOrd="0" destOrd="0" presId="urn:microsoft.com/office/officeart/2005/8/layout/process1"/>
    <dgm:cxn modelId="{767CFF47-8899-4B58-A2BB-B9CF6C853656}" type="presParOf" srcId="{CC84BD1B-65F8-4198-AC4C-E7D5CA377284}" destId="{8E66F200-324C-4375-AA18-017C2686EF99}" srcOrd="1" destOrd="0" presId="urn:microsoft.com/office/officeart/2005/8/layout/process1"/>
    <dgm:cxn modelId="{81046D69-24C1-43D8-81E8-8BFAEC8ECC7C}" type="presParOf" srcId="{8E66F200-324C-4375-AA18-017C2686EF99}" destId="{E0A30EFB-7FD3-403C-B1E3-16EA1004EE93}" srcOrd="0" destOrd="0" presId="urn:microsoft.com/office/officeart/2005/8/layout/process1"/>
    <dgm:cxn modelId="{3BA62213-80CB-452B-83A2-9DD05A3755DC}" type="presParOf" srcId="{CC84BD1B-65F8-4198-AC4C-E7D5CA377284}" destId="{AA249652-6F76-405E-B65D-DD7F8F7EAC60}" srcOrd="2" destOrd="0" presId="urn:microsoft.com/office/officeart/2005/8/layout/process1"/>
    <dgm:cxn modelId="{ADA37D1D-D4CC-42B5-8974-562D3F7BF89D}" type="presParOf" srcId="{CC84BD1B-65F8-4198-AC4C-E7D5CA377284}" destId="{94CE4FDB-8334-446A-BF08-92C21C84F983}" srcOrd="3" destOrd="0" presId="urn:microsoft.com/office/officeart/2005/8/layout/process1"/>
    <dgm:cxn modelId="{1AC58EE0-C830-4C7F-AAD5-8C3396BB7236}" type="presParOf" srcId="{94CE4FDB-8334-446A-BF08-92C21C84F983}" destId="{6235C82B-6A8C-4EFC-8085-82C6B89258F5}" srcOrd="0" destOrd="0" presId="urn:microsoft.com/office/officeart/2005/8/layout/process1"/>
    <dgm:cxn modelId="{947CCFCC-2712-404C-A09E-92EB7601BC1C}" type="presParOf" srcId="{CC84BD1B-65F8-4198-AC4C-E7D5CA377284}" destId="{0D23C7AD-B7BF-49F8-9CD1-DFBA8A6ABA50}"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76D767-8166-466D-86E7-E53BB4BAD1C5}" type="doc">
      <dgm:prSet loTypeId="urn:microsoft.com/office/officeart/2005/8/layout/process1" loCatId="process" qsTypeId="urn:microsoft.com/office/officeart/2005/8/quickstyle/simple1" qsCatId="simple" csTypeId="urn:microsoft.com/office/officeart/2005/8/colors/accent1_2" csCatId="accent1" phldr="1"/>
      <dgm:spPr/>
    </dgm:pt>
    <dgm:pt modelId="{7601BF6B-3923-42B5-A6F2-869099C6AAAB}">
      <dgm:prSet phldr="0"/>
      <dgm:spPr/>
      <dgm:t>
        <a:bodyPr/>
        <a:lstStyle/>
        <a:p>
          <a:pPr rtl="0"/>
          <a:r>
            <a:rPr lang="en-GB" dirty="0"/>
            <a:t>Creating a classification model object</a:t>
          </a:r>
        </a:p>
      </dgm:t>
    </dgm:pt>
    <dgm:pt modelId="{8448A018-7B49-4761-A8B5-E964C1B6E15A}" type="parTrans" cxnId="{67219149-ADE1-4BCA-BDB3-87EBF9D82947}">
      <dgm:prSet/>
      <dgm:spPr/>
      <dgm:t>
        <a:bodyPr/>
        <a:lstStyle/>
        <a:p>
          <a:endParaRPr lang="en-GB"/>
        </a:p>
      </dgm:t>
    </dgm:pt>
    <dgm:pt modelId="{37CEFBBE-D9C7-4411-BA81-54D067E564EB}" type="sibTrans" cxnId="{67219149-ADE1-4BCA-BDB3-87EBF9D82947}">
      <dgm:prSet/>
      <dgm:spPr/>
      <dgm:t>
        <a:bodyPr/>
        <a:lstStyle/>
        <a:p>
          <a:endParaRPr lang="en-GB"/>
        </a:p>
      </dgm:t>
    </dgm:pt>
    <dgm:pt modelId="{94908DAB-BB86-4A7E-9E41-9A39009AC3F6}">
      <dgm:prSet phldr="0"/>
      <dgm:spPr/>
      <dgm:t>
        <a:bodyPr/>
        <a:lstStyle/>
        <a:p>
          <a:pPr rtl="0"/>
          <a:r>
            <a:rPr lang="en-GB" dirty="0"/>
            <a:t>Fitting the object to find the best parameters</a:t>
          </a:r>
        </a:p>
      </dgm:t>
    </dgm:pt>
    <dgm:pt modelId="{61B92E59-5FEB-44E9-97A5-1B2EAE4FFD67}" type="parTrans" cxnId="{735FB6FB-7F7C-4BDE-B413-314D3F07430D}">
      <dgm:prSet/>
      <dgm:spPr/>
      <dgm:t>
        <a:bodyPr/>
        <a:lstStyle/>
        <a:p>
          <a:endParaRPr lang="en-GB"/>
        </a:p>
      </dgm:t>
    </dgm:pt>
    <dgm:pt modelId="{F2D1FF4A-FA8D-4D67-93FE-280843F63FD4}" type="sibTrans" cxnId="{735FB6FB-7F7C-4BDE-B413-314D3F07430D}">
      <dgm:prSet/>
      <dgm:spPr/>
      <dgm:t>
        <a:bodyPr/>
        <a:lstStyle/>
        <a:p>
          <a:endParaRPr lang="en-GB"/>
        </a:p>
      </dgm:t>
    </dgm:pt>
    <dgm:pt modelId="{653556F8-C2C6-45EC-BF5E-DD9D096CA424}">
      <dgm:prSet phldr="0"/>
      <dgm:spPr/>
      <dgm:t>
        <a:bodyPr/>
        <a:lstStyle/>
        <a:p>
          <a:pPr rtl="0"/>
          <a:r>
            <a:rPr lang="en-GB" dirty="0"/>
            <a:t>Calculating the accuracy</a:t>
          </a:r>
          <a:r>
            <a:rPr lang="en-GB" dirty="0">
              <a:latin typeface="Calibri Light" panose="020F0302020204030204"/>
            </a:rPr>
            <a:t> of the classification model</a:t>
          </a:r>
          <a:endParaRPr lang="en-GB" dirty="0"/>
        </a:p>
      </dgm:t>
    </dgm:pt>
    <dgm:pt modelId="{BA203E85-6761-4E5C-9DE2-BA18326ED745}" type="parTrans" cxnId="{2DE6959B-9DEF-4853-A2E7-F6176E33153C}">
      <dgm:prSet/>
      <dgm:spPr/>
      <dgm:t>
        <a:bodyPr/>
        <a:lstStyle/>
        <a:p>
          <a:endParaRPr lang="en-GB"/>
        </a:p>
      </dgm:t>
    </dgm:pt>
    <dgm:pt modelId="{14F304CE-83F5-44DC-BD33-AA2D33BC21C4}" type="sibTrans" cxnId="{2DE6959B-9DEF-4853-A2E7-F6176E33153C}">
      <dgm:prSet/>
      <dgm:spPr/>
      <dgm:t>
        <a:bodyPr/>
        <a:lstStyle/>
        <a:p>
          <a:endParaRPr lang="en-GB"/>
        </a:p>
      </dgm:t>
    </dgm:pt>
    <dgm:pt modelId="{CC84BD1B-65F8-4198-AC4C-E7D5CA377284}" type="pres">
      <dgm:prSet presAssocID="{B076D767-8166-466D-86E7-E53BB4BAD1C5}" presName="Name0" presStyleCnt="0">
        <dgm:presLayoutVars>
          <dgm:dir/>
          <dgm:resizeHandles val="exact"/>
        </dgm:presLayoutVars>
      </dgm:prSet>
      <dgm:spPr/>
    </dgm:pt>
    <dgm:pt modelId="{D5E4D345-0C38-4B67-8D07-12DF1B7BFB7A}" type="pres">
      <dgm:prSet presAssocID="{7601BF6B-3923-42B5-A6F2-869099C6AAAB}" presName="node" presStyleLbl="node1" presStyleIdx="0" presStyleCnt="3">
        <dgm:presLayoutVars>
          <dgm:bulletEnabled val="1"/>
        </dgm:presLayoutVars>
      </dgm:prSet>
      <dgm:spPr/>
    </dgm:pt>
    <dgm:pt modelId="{162FFF0F-6F80-4984-8A14-0642901771B8}" type="pres">
      <dgm:prSet presAssocID="{37CEFBBE-D9C7-4411-BA81-54D067E564EB}" presName="sibTrans" presStyleLbl="sibTrans2D1" presStyleIdx="0" presStyleCnt="2"/>
      <dgm:spPr/>
    </dgm:pt>
    <dgm:pt modelId="{172BA85A-E920-4023-B564-8E45857845B9}" type="pres">
      <dgm:prSet presAssocID="{37CEFBBE-D9C7-4411-BA81-54D067E564EB}" presName="connectorText" presStyleLbl="sibTrans2D1" presStyleIdx="0" presStyleCnt="2"/>
      <dgm:spPr/>
    </dgm:pt>
    <dgm:pt modelId="{05258FF7-18B6-412C-ADF4-BA866AB447A5}" type="pres">
      <dgm:prSet presAssocID="{94908DAB-BB86-4A7E-9E41-9A39009AC3F6}" presName="node" presStyleLbl="node1" presStyleIdx="1" presStyleCnt="3">
        <dgm:presLayoutVars>
          <dgm:bulletEnabled val="1"/>
        </dgm:presLayoutVars>
      </dgm:prSet>
      <dgm:spPr/>
    </dgm:pt>
    <dgm:pt modelId="{5D19E839-FDBA-4CAC-83CE-7540358D5898}" type="pres">
      <dgm:prSet presAssocID="{F2D1FF4A-FA8D-4D67-93FE-280843F63FD4}" presName="sibTrans" presStyleLbl="sibTrans2D1" presStyleIdx="1" presStyleCnt="2"/>
      <dgm:spPr/>
    </dgm:pt>
    <dgm:pt modelId="{5EF9996B-656E-4BB8-9190-D94394436567}" type="pres">
      <dgm:prSet presAssocID="{F2D1FF4A-FA8D-4D67-93FE-280843F63FD4}" presName="connectorText" presStyleLbl="sibTrans2D1" presStyleIdx="1" presStyleCnt="2"/>
      <dgm:spPr/>
    </dgm:pt>
    <dgm:pt modelId="{0CE889F0-53C2-4329-8752-2CE0942169CD}" type="pres">
      <dgm:prSet presAssocID="{653556F8-C2C6-45EC-BF5E-DD9D096CA424}" presName="node" presStyleLbl="node1" presStyleIdx="2" presStyleCnt="3">
        <dgm:presLayoutVars>
          <dgm:bulletEnabled val="1"/>
        </dgm:presLayoutVars>
      </dgm:prSet>
      <dgm:spPr/>
    </dgm:pt>
  </dgm:ptLst>
  <dgm:cxnLst>
    <dgm:cxn modelId="{18305F61-CC43-49EA-AD09-AF98F1C91D14}" type="presOf" srcId="{37CEFBBE-D9C7-4411-BA81-54D067E564EB}" destId="{172BA85A-E920-4023-B564-8E45857845B9}" srcOrd="1" destOrd="0" presId="urn:microsoft.com/office/officeart/2005/8/layout/process1"/>
    <dgm:cxn modelId="{67219149-ADE1-4BCA-BDB3-87EBF9D82947}" srcId="{B076D767-8166-466D-86E7-E53BB4BAD1C5}" destId="{7601BF6B-3923-42B5-A6F2-869099C6AAAB}" srcOrd="0" destOrd="0" parTransId="{8448A018-7B49-4761-A8B5-E964C1B6E15A}" sibTransId="{37CEFBBE-D9C7-4411-BA81-54D067E564EB}"/>
    <dgm:cxn modelId="{B82DDA7B-2807-4126-A5D0-850AFECFC618}" type="presOf" srcId="{F2D1FF4A-FA8D-4D67-93FE-280843F63FD4}" destId="{5D19E839-FDBA-4CAC-83CE-7540358D5898}" srcOrd="0" destOrd="0" presId="urn:microsoft.com/office/officeart/2005/8/layout/process1"/>
    <dgm:cxn modelId="{E7D55A80-A53E-444A-970D-32A843DEF5C0}" type="presOf" srcId="{F2D1FF4A-FA8D-4D67-93FE-280843F63FD4}" destId="{5EF9996B-656E-4BB8-9190-D94394436567}" srcOrd="1" destOrd="0" presId="urn:microsoft.com/office/officeart/2005/8/layout/process1"/>
    <dgm:cxn modelId="{C74CF287-23ED-4FC5-A811-50B855233EF0}" type="presOf" srcId="{B076D767-8166-466D-86E7-E53BB4BAD1C5}" destId="{CC84BD1B-65F8-4198-AC4C-E7D5CA377284}" srcOrd="0" destOrd="0" presId="urn:microsoft.com/office/officeart/2005/8/layout/process1"/>
    <dgm:cxn modelId="{2DE6959B-9DEF-4853-A2E7-F6176E33153C}" srcId="{B076D767-8166-466D-86E7-E53BB4BAD1C5}" destId="{653556F8-C2C6-45EC-BF5E-DD9D096CA424}" srcOrd="2" destOrd="0" parTransId="{BA203E85-6761-4E5C-9DE2-BA18326ED745}" sibTransId="{14F304CE-83F5-44DC-BD33-AA2D33BC21C4}"/>
    <dgm:cxn modelId="{D17234B5-341B-4748-8C01-C062BA66AFE1}" type="presOf" srcId="{653556F8-C2C6-45EC-BF5E-DD9D096CA424}" destId="{0CE889F0-53C2-4329-8752-2CE0942169CD}" srcOrd="0" destOrd="0" presId="urn:microsoft.com/office/officeart/2005/8/layout/process1"/>
    <dgm:cxn modelId="{042493B5-A3A1-4D34-9C23-3F9C0E357DA5}" type="presOf" srcId="{94908DAB-BB86-4A7E-9E41-9A39009AC3F6}" destId="{05258FF7-18B6-412C-ADF4-BA866AB447A5}" srcOrd="0" destOrd="0" presId="urn:microsoft.com/office/officeart/2005/8/layout/process1"/>
    <dgm:cxn modelId="{7D8BB7B8-8FAC-4C4B-9CD7-7FECA7320FCD}" type="presOf" srcId="{7601BF6B-3923-42B5-A6F2-869099C6AAAB}" destId="{D5E4D345-0C38-4B67-8D07-12DF1B7BFB7A}" srcOrd="0" destOrd="0" presId="urn:microsoft.com/office/officeart/2005/8/layout/process1"/>
    <dgm:cxn modelId="{2AD824BD-BF1B-42C1-9BDF-7FC77AB0B4BD}" type="presOf" srcId="{37CEFBBE-D9C7-4411-BA81-54D067E564EB}" destId="{162FFF0F-6F80-4984-8A14-0642901771B8}" srcOrd="0" destOrd="0" presId="urn:microsoft.com/office/officeart/2005/8/layout/process1"/>
    <dgm:cxn modelId="{735FB6FB-7F7C-4BDE-B413-314D3F07430D}" srcId="{B076D767-8166-466D-86E7-E53BB4BAD1C5}" destId="{94908DAB-BB86-4A7E-9E41-9A39009AC3F6}" srcOrd="1" destOrd="0" parTransId="{61B92E59-5FEB-44E9-97A5-1B2EAE4FFD67}" sibTransId="{F2D1FF4A-FA8D-4D67-93FE-280843F63FD4}"/>
    <dgm:cxn modelId="{4D1A2468-E9D5-4B7C-B131-6B9AA7D91F29}" type="presParOf" srcId="{CC84BD1B-65F8-4198-AC4C-E7D5CA377284}" destId="{D5E4D345-0C38-4B67-8D07-12DF1B7BFB7A}" srcOrd="0" destOrd="0" presId="urn:microsoft.com/office/officeart/2005/8/layout/process1"/>
    <dgm:cxn modelId="{D762B244-F96E-4A0B-BF89-FD4F79A34026}" type="presParOf" srcId="{CC84BD1B-65F8-4198-AC4C-E7D5CA377284}" destId="{162FFF0F-6F80-4984-8A14-0642901771B8}" srcOrd="1" destOrd="0" presId="urn:microsoft.com/office/officeart/2005/8/layout/process1"/>
    <dgm:cxn modelId="{F2346E1E-5F48-402B-85F0-21329A982DD7}" type="presParOf" srcId="{162FFF0F-6F80-4984-8A14-0642901771B8}" destId="{172BA85A-E920-4023-B564-8E45857845B9}" srcOrd="0" destOrd="0" presId="urn:microsoft.com/office/officeart/2005/8/layout/process1"/>
    <dgm:cxn modelId="{39918B43-B249-404F-990F-AD441B4ED798}" type="presParOf" srcId="{CC84BD1B-65F8-4198-AC4C-E7D5CA377284}" destId="{05258FF7-18B6-412C-ADF4-BA866AB447A5}" srcOrd="2" destOrd="0" presId="urn:microsoft.com/office/officeart/2005/8/layout/process1"/>
    <dgm:cxn modelId="{5397FADF-849B-4860-89D8-208633BC4C41}" type="presParOf" srcId="{CC84BD1B-65F8-4198-AC4C-E7D5CA377284}" destId="{5D19E839-FDBA-4CAC-83CE-7540358D5898}" srcOrd="3" destOrd="0" presId="urn:microsoft.com/office/officeart/2005/8/layout/process1"/>
    <dgm:cxn modelId="{9A8256B1-B2DC-459B-B1A6-A4A05B4FB462}" type="presParOf" srcId="{5D19E839-FDBA-4CAC-83CE-7540358D5898}" destId="{5EF9996B-656E-4BB8-9190-D94394436567}" srcOrd="0" destOrd="0" presId="urn:microsoft.com/office/officeart/2005/8/layout/process1"/>
    <dgm:cxn modelId="{1C9F9A3D-572A-4019-BC3D-7668AB07B2E4}" type="presParOf" srcId="{CC84BD1B-65F8-4198-AC4C-E7D5CA377284}" destId="{0CE889F0-53C2-4329-8752-2CE0942169CD}"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8C415-B359-453D-9486-AD7E56C7693A}">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6E11F3-6582-4204-B392-3A104FD960BD}">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9B8D1-7A2E-4613-8EA0-D5D63E2A8DDD}">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latin typeface="Abadi"/>
            </a:rPr>
            <a:t>This project is about analyzing SpaceX launch records</a:t>
          </a:r>
          <a:r>
            <a:rPr lang="en-GB" sz="1900" kern="1200" dirty="0">
              <a:latin typeface="Abadi"/>
            </a:rPr>
            <a:t> to gain valuable insights. </a:t>
          </a:r>
        </a:p>
      </dsp:txBody>
      <dsp:txXfrm>
        <a:off x="836323" y="3399"/>
        <a:ext cx="9679276" cy="724089"/>
      </dsp:txXfrm>
    </dsp:sp>
    <dsp:sp modelId="{C21E82F1-C4B3-4F65-99CA-4586533B39F9}">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6D52F-F7D5-4B69-8258-CF73EE1D351E}">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65B473-F0A4-4C2A-977B-14F0DE65B6F4}">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latin typeface="Abadi"/>
            </a:rPr>
            <a:t>Our goal is to predict if the mission outcome will be successful or not.</a:t>
          </a:r>
          <a:r>
            <a:rPr lang="en-GB" sz="1900" kern="1200" dirty="0">
              <a:latin typeface="Abadi"/>
            </a:rPr>
            <a:t> </a:t>
          </a:r>
          <a:endParaRPr lang="en-US" sz="1900" kern="1200" dirty="0">
            <a:latin typeface="Abadi"/>
          </a:endParaRPr>
        </a:p>
      </dsp:txBody>
      <dsp:txXfrm>
        <a:off x="836323" y="908511"/>
        <a:ext cx="9679276" cy="724089"/>
      </dsp:txXfrm>
    </dsp:sp>
    <dsp:sp modelId="{F99AC4B8-D3DB-49EF-96FE-862A07E946ED}">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C580D7-BE85-4FE2-9355-0D9F0E38B524}">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79252E-5BF1-4450-AAB1-6EAD68FC9256}">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rtl="0">
            <a:lnSpc>
              <a:spcPct val="100000"/>
            </a:lnSpc>
            <a:spcBef>
              <a:spcPct val="0"/>
            </a:spcBef>
            <a:spcAft>
              <a:spcPct val="35000"/>
            </a:spcAft>
            <a:buNone/>
          </a:pPr>
          <a:r>
            <a:rPr lang="en-GB" sz="1900" kern="1200">
              <a:latin typeface="Abadi"/>
            </a:rPr>
            <a:t>Data has been collected from multiple sources and the datasets needed restructuring and data wrangling before the analysis could </a:t>
          </a:r>
          <a:r>
            <a:rPr lang="en-GB" sz="1900" kern="1200" dirty="0">
              <a:latin typeface="Abadi"/>
            </a:rPr>
            <a:t>start.</a:t>
          </a:r>
          <a:endParaRPr lang="en-US" sz="1900" kern="1200" dirty="0">
            <a:latin typeface="Abadi"/>
          </a:endParaRPr>
        </a:p>
      </dsp:txBody>
      <dsp:txXfrm>
        <a:off x="836323" y="1813624"/>
        <a:ext cx="9679276" cy="724089"/>
      </dsp:txXfrm>
    </dsp:sp>
    <dsp:sp modelId="{E284762C-0194-4DE1-AD05-D7E3AB602CB2}">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DF86BA-7859-4F9C-B4ED-686C2DF82A95}">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8437A-FCA3-40AD-8968-8332C3E30708}">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rtl="0">
            <a:lnSpc>
              <a:spcPct val="100000"/>
            </a:lnSpc>
            <a:spcBef>
              <a:spcPct val="0"/>
            </a:spcBef>
            <a:spcAft>
              <a:spcPct val="35000"/>
            </a:spcAft>
            <a:buNone/>
          </a:pPr>
          <a:r>
            <a:rPr lang="en-GB" sz="1900" kern="1200">
              <a:latin typeface="Abadi"/>
            </a:rPr>
            <a:t>Datasets have been analyzed by various means and methods such as Exploratory Data</a:t>
          </a:r>
          <a:r>
            <a:rPr lang="en-GB" sz="1900" kern="1200" dirty="0">
              <a:latin typeface="Abadi"/>
            </a:rPr>
            <a:t> </a:t>
          </a:r>
          <a:r>
            <a:rPr lang="en-GB" sz="1900" kern="1200">
              <a:latin typeface="Abadi"/>
            </a:rPr>
            <a:t>Analysis,</a:t>
          </a:r>
          <a:r>
            <a:rPr lang="en-GB" sz="1900" kern="1200" dirty="0">
              <a:latin typeface="Abadi"/>
            </a:rPr>
            <a:t> </a:t>
          </a:r>
          <a:r>
            <a:rPr lang="en-GB" sz="1900" kern="1200">
              <a:latin typeface="Abadi"/>
            </a:rPr>
            <a:t>Interactive Visual Analytics and Predictive</a:t>
          </a:r>
          <a:r>
            <a:rPr lang="en-GB" sz="1900" kern="1200" dirty="0">
              <a:latin typeface="Abadi"/>
            </a:rPr>
            <a:t> Analysis. </a:t>
          </a:r>
        </a:p>
      </dsp:txBody>
      <dsp:txXfrm>
        <a:off x="836323" y="2718736"/>
        <a:ext cx="9679276" cy="724089"/>
      </dsp:txXfrm>
    </dsp:sp>
    <dsp:sp modelId="{B8355A88-4763-4BA7-BF47-7F0734FB4510}">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D53813-DA43-4BC3-A96D-F1E6331DE746}">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7D8D7A-04A4-4435-B759-265CCA78BB69}">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latin typeface="Abadi"/>
            </a:rPr>
            <a:t>The machine learning model built in this project can predict the mission outcome with an 83% accuracy. </a:t>
          </a:r>
          <a:endParaRPr lang="en-US" sz="1900" kern="1200">
            <a:latin typeface="Abadi"/>
          </a:endParaRPr>
        </a:p>
      </dsp:txBody>
      <dsp:txXfrm>
        <a:off x="836323" y="3623848"/>
        <a:ext cx="9679276"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9C3F5-5349-4123-9AD0-3DA28E5C80E9}">
      <dsp:nvSpPr>
        <dsp:cNvPr id="0" name=""/>
        <dsp:cNvSpPr/>
      </dsp:nvSpPr>
      <dsp:spPr>
        <a:xfrm>
          <a:off x="1893854" y="2197"/>
          <a:ext cx="2786442" cy="817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dirty="0">
              <a:latin typeface="Calibri Light" panose="020F0302020204030204"/>
            </a:rPr>
            <a:t>Sending HTTP GET request to SpaceX API and saving response</a:t>
          </a:r>
        </a:p>
      </dsp:txBody>
      <dsp:txXfrm>
        <a:off x="1917793" y="26136"/>
        <a:ext cx="2738564" cy="769457"/>
      </dsp:txXfrm>
    </dsp:sp>
    <dsp:sp modelId="{07C70A51-CD73-4E6E-B38C-79147C164003}">
      <dsp:nvSpPr>
        <dsp:cNvPr id="0" name=""/>
        <dsp:cNvSpPr/>
      </dsp:nvSpPr>
      <dsp:spPr>
        <a:xfrm rot="5400000">
          <a:off x="3133825" y="839965"/>
          <a:ext cx="306500" cy="367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3176735" y="870615"/>
        <a:ext cx="220680" cy="214550"/>
      </dsp:txXfrm>
    </dsp:sp>
    <dsp:sp modelId="{FAC9F6A5-0005-44F3-AF84-EA545A10EB31}">
      <dsp:nvSpPr>
        <dsp:cNvPr id="0" name=""/>
        <dsp:cNvSpPr/>
      </dsp:nvSpPr>
      <dsp:spPr>
        <a:xfrm>
          <a:off x="1893854" y="1228199"/>
          <a:ext cx="2786442" cy="817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dirty="0">
              <a:latin typeface="Calibri Light" panose="020F0302020204030204"/>
            </a:rPr>
            <a:t>Decoding response as </a:t>
          </a:r>
          <a:r>
            <a:rPr lang="en-GB" sz="1500" kern="1200" dirty="0" err="1">
              <a:latin typeface="Calibri Light" panose="020F0302020204030204"/>
            </a:rPr>
            <a:t>json</a:t>
          </a:r>
          <a:r>
            <a:rPr lang="en-GB" sz="1500" kern="1200" dirty="0">
              <a:latin typeface="Calibri Light" panose="020F0302020204030204"/>
            </a:rPr>
            <a:t> and converting it to pandas </a:t>
          </a:r>
          <a:r>
            <a:rPr lang="en-GB" sz="1500" kern="1200" dirty="0" err="1">
              <a:latin typeface="Calibri Light" panose="020F0302020204030204"/>
            </a:rPr>
            <a:t>dataframe</a:t>
          </a:r>
          <a:endParaRPr lang="en-GB" sz="1500" kern="1200" dirty="0">
            <a:latin typeface="Calibri Light" panose="020F0302020204030204"/>
          </a:endParaRPr>
        </a:p>
      </dsp:txBody>
      <dsp:txXfrm>
        <a:off x="1917793" y="1252138"/>
        <a:ext cx="2738564" cy="769457"/>
      </dsp:txXfrm>
    </dsp:sp>
    <dsp:sp modelId="{FE9DCBE1-AFD8-49D4-BCC7-DBE676B5A53D}">
      <dsp:nvSpPr>
        <dsp:cNvPr id="0" name=""/>
        <dsp:cNvSpPr/>
      </dsp:nvSpPr>
      <dsp:spPr>
        <a:xfrm rot="5400000">
          <a:off x="3133825" y="2065968"/>
          <a:ext cx="306500" cy="367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3176735" y="2096618"/>
        <a:ext cx="220680" cy="214550"/>
      </dsp:txXfrm>
    </dsp:sp>
    <dsp:sp modelId="{8C4913DE-581F-452C-AD4B-FEB1635E0C73}">
      <dsp:nvSpPr>
        <dsp:cNvPr id="0" name=""/>
        <dsp:cNvSpPr/>
      </dsp:nvSpPr>
      <dsp:spPr>
        <a:xfrm>
          <a:off x="1893854" y="2454202"/>
          <a:ext cx="2786442" cy="817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dirty="0">
              <a:latin typeface="Calibri Light" panose="020F0302020204030204"/>
            </a:rPr>
            <a:t>Extracting additional information from API based on IDs (cores, launchpads, …) into lists</a:t>
          </a:r>
        </a:p>
      </dsp:txBody>
      <dsp:txXfrm>
        <a:off x="1917793" y="2478141"/>
        <a:ext cx="2738564" cy="769457"/>
      </dsp:txXfrm>
    </dsp:sp>
    <dsp:sp modelId="{FC69DE94-76A5-4D3F-BEB1-B96AAF9BAAF2}">
      <dsp:nvSpPr>
        <dsp:cNvPr id="0" name=""/>
        <dsp:cNvSpPr/>
      </dsp:nvSpPr>
      <dsp:spPr>
        <a:xfrm rot="5400000">
          <a:off x="3133825" y="3291971"/>
          <a:ext cx="306500" cy="367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3176735" y="3322621"/>
        <a:ext cx="220680" cy="214550"/>
      </dsp:txXfrm>
    </dsp:sp>
    <dsp:sp modelId="{8AF436C6-E67B-4E79-B35F-47AFDDF1CC92}">
      <dsp:nvSpPr>
        <dsp:cNvPr id="0" name=""/>
        <dsp:cNvSpPr/>
      </dsp:nvSpPr>
      <dsp:spPr>
        <a:xfrm>
          <a:off x="1893854" y="3680205"/>
          <a:ext cx="2786442" cy="817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dirty="0">
              <a:latin typeface="Calibri Light" panose="020F0302020204030204"/>
            </a:rPr>
            <a:t>Combining lists into dictionary and then converting it to a dataframe</a:t>
          </a:r>
        </a:p>
      </dsp:txBody>
      <dsp:txXfrm>
        <a:off x="1917793" y="3704144"/>
        <a:ext cx="2738564" cy="7694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45CE7-3753-4F98-B100-9802E135003D}">
      <dsp:nvSpPr>
        <dsp:cNvPr id="0" name=""/>
        <dsp:cNvSpPr/>
      </dsp:nvSpPr>
      <dsp:spPr>
        <a:xfrm>
          <a:off x="2969627" y="616"/>
          <a:ext cx="2884482" cy="721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Calibri Light" panose="020F0302020204030204"/>
            </a:rPr>
            <a:t>Sending HTTP GET request to URL and saving response </a:t>
          </a:r>
          <a:endParaRPr lang="en-GB" sz="1400" kern="1200" dirty="0"/>
        </a:p>
      </dsp:txBody>
      <dsp:txXfrm>
        <a:off x="2990748" y="21737"/>
        <a:ext cx="2842240" cy="678878"/>
      </dsp:txXfrm>
    </dsp:sp>
    <dsp:sp modelId="{00C5768E-F1F5-4B32-9E5E-8A677D8D5F22}">
      <dsp:nvSpPr>
        <dsp:cNvPr id="0" name=""/>
        <dsp:cNvSpPr/>
      </dsp:nvSpPr>
      <dsp:spPr>
        <a:xfrm rot="5400000">
          <a:off x="4276658" y="739764"/>
          <a:ext cx="270420" cy="3245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4314517" y="766806"/>
        <a:ext cx="194702" cy="189294"/>
      </dsp:txXfrm>
    </dsp:sp>
    <dsp:sp modelId="{656AA05E-7471-49CC-99D7-24C2220D4840}">
      <dsp:nvSpPr>
        <dsp:cNvPr id="0" name=""/>
        <dsp:cNvSpPr/>
      </dsp:nvSpPr>
      <dsp:spPr>
        <a:xfrm>
          <a:off x="2969627" y="1082297"/>
          <a:ext cx="2884482" cy="721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Calibri Light" panose="020F0302020204030204"/>
            </a:rPr>
            <a:t>Creating a BeautifulSoup object</a:t>
          </a:r>
          <a:endParaRPr lang="en-GB" sz="1400" kern="1200" dirty="0"/>
        </a:p>
      </dsp:txBody>
      <dsp:txXfrm>
        <a:off x="2990748" y="1103418"/>
        <a:ext cx="2842240" cy="678878"/>
      </dsp:txXfrm>
    </dsp:sp>
    <dsp:sp modelId="{E2DAE170-A5A6-4B94-9938-14B7635A274F}">
      <dsp:nvSpPr>
        <dsp:cNvPr id="0" name=""/>
        <dsp:cNvSpPr/>
      </dsp:nvSpPr>
      <dsp:spPr>
        <a:xfrm rot="5400000">
          <a:off x="4276658" y="1821445"/>
          <a:ext cx="270420" cy="3245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4314517" y="1848487"/>
        <a:ext cx="194702" cy="189294"/>
      </dsp:txXfrm>
    </dsp:sp>
    <dsp:sp modelId="{E64C0A73-844D-4704-8A39-D17A48BB5C23}">
      <dsp:nvSpPr>
        <dsp:cNvPr id="0" name=""/>
        <dsp:cNvSpPr/>
      </dsp:nvSpPr>
      <dsp:spPr>
        <a:xfrm>
          <a:off x="2969627" y="2163978"/>
          <a:ext cx="2884482" cy="721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Calibri Light" panose="020F0302020204030204"/>
            </a:rPr>
            <a:t>Locating relevant data on webpage (i.e. 3rd table)</a:t>
          </a:r>
        </a:p>
      </dsp:txBody>
      <dsp:txXfrm>
        <a:off x="2990748" y="2185099"/>
        <a:ext cx="2842240" cy="678878"/>
      </dsp:txXfrm>
    </dsp:sp>
    <dsp:sp modelId="{89544210-700F-4089-B06B-CC49E5F67CAC}">
      <dsp:nvSpPr>
        <dsp:cNvPr id="0" name=""/>
        <dsp:cNvSpPr/>
      </dsp:nvSpPr>
      <dsp:spPr>
        <a:xfrm rot="5400000">
          <a:off x="4276658" y="2903126"/>
          <a:ext cx="270420" cy="3245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4314517" y="2930168"/>
        <a:ext cx="194702" cy="189294"/>
      </dsp:txXfrm>
    </dsp:sp>
    <dsp:sp modelId="{AF41800A-A972-45E0-888D-072B0591BA70}">
      <dsp:nvSpPr>
        <dsp:cNvPr id="0" name=""/>
        <dsp:cNvSpPr/>
      </dsp:nvSpPr>
      <dsp:spPr>
        <a:xfrm>
          <a:off x="2969627" y="3245659"/>
          <a:ext cx="2884482" cy="721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Calibri Light" panose="020F0302020204030204"/>
            </a:rPr>
            <a:t>Extracting column names from header and parsing table for data</a:t>
          </a:r>
        </a:p>
      </dsp:txBody>
      <dsp:txXfrm>
        <a:off x="2990748" y="3266780"/>
        <a:ext cx="2842240" cy="678878"/>
      </dsp:txXfrm>
    </dsp:sp>
    <dsp:sp modelId="{66AC4A0A-5CB6-4DC0-9148-6D3D21F6054F}">
      <dsp:nvSpPr>
        <dsp:cNvPr id="0" name=""/>
        <dsp:cNvSpPr/>
      </dsp:nvSpPr>
      <dsp:spPr>
        <a:xfrm rot="5400000">
          <a:off x="4276658" y="3984807"/>
          <a:ext cx="270420" cy="3245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4314517" y="4011849"/>
        <a:ext cx="194702" cy="189294"/>
      </dsp:txXfrm>
    </dsp:sp>
    <dsp:sp modelId="{9D260EC5-9542-4986-B298-0DDF0FC31655}">
      <dsp:nvSpPr>
        <dsp:cNvPr id="0" name=""/>
        <dsp:cNvSpPr/>
      </dsp:nvSpPr>
      <dsp:spPr>
        <a:xfrm>
          <a:off x="2969627" y="4327340"/>
          <a:ext cx="2884482" cy="721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Calibri Light" panose="020F0302020204030204"/>
            </a:rPr>
            <a:t>Creating a pandas </a:t>
          </a:r>
          <a:r>
            <a:rPr lang="en-GB" sz="1400" kern="1200" dirty="0" err="1">
              <a:latin typeface="Calibri Light" panose="020F0302020204030204"/>
            </a:rPr>
            <a:t>dataframe</a:t>
          </a:r>
          <a:r>
            <a:rPr lang="en-GB" sz="1400" kern="1200" dirty="0">
              <a:latin typeface="Calibri Light" panose="020F0302020204030204"/>
            </a:rPr>
            <a:t> from parsed data</a:t>
          </a:r>
        </a:p>
      </dsp:txBody>
      <dsp:txXfrm>
        <a:off x="2990748" y="4348461"/>
        <a:ext cx="2842240" cy="6788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64307-2A36-489E-BC68-4812C5F449F8}">
      <dsp:nvSpPr>
        <dsp:cNvPr id="0" name=""/>
        <dsp:cNvSpPr/>
      </dsp:nvSpPr>
      <dsp:spPr>
        <a:xfrm>
          <a:off x="9366" y="0"/>
          <a:ext cx="2799532" cy="9740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t>Creating a </a:t>
          </a:r>
          <a:r>
            <a:rPr lang="en-GB" sz="1800" kern="1200" dirty="0" err="1"/>
            <a:t>numpy</a:t>
          </a:r>
          <a:r>
            <a:rPr lang="en-GB" sz="1800" kern="1200" dirty="0"/>
            <a:t> array from column Class</a:t>
          </a:r>
        </a:p>
      </dsp:txBody>
      <dsp:txXfrm>
        <a:off x="37895" y="28529"/>
        <a:ext cx="2742474" cy="916978"/>
      </dsp:txXfrm>
    </dsp:sp>
    <dsp:sp modelId="{8E66F200-324C-4375-AA18-017C2686EF99}">
      <dsp:nvSpPr>
        <dsp:cNvPr id="0" name=""/>
        <dsp:cNvSpPr/>
      </dsp:nvSpPr>
      <dsp:spPr>
        <a:xfrm>
          <a:off x="3088852" y="139875"/>
          <a:ext cx="593500" cy="6942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3088852" y="278732"/>
        <a:ext cx="415450" cy="416570"/>
      </dsp:txXfrm>
    </dsp:sp>
    <dsp:sp modelId="{AA249652-6F76-405E-B65D-DD7F8F7EAC60}">
      <dsp:nvSpPr>
        <dsp:cNvPr id="0" name=""/>
        <dsp:cNvSpPr/>
      </dsp:nvSpPr>
      <dsp:spPr>
        <a:xfrm>
          <a:off x="3928711" y="0"/>
          <a:ext cx="2799532" cy="9740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Standardizing the data in </a:t>
          </a:r>
          <a:r>
            <a:rPr lang="en-GB" sz="1800" kern="1200" dirty="0" err="1"/>
            <a:t>dataframe</a:t>
          </a:r>
          <a:r>
            <a:rPr lang="en-GB" sz="1800" kern="1200" dirty="0"/>
            <a:t> X</a:t>
          </a:r>
        </a:p>
      </dsp:txBody>
      <dsp:txXfrm>
        <a:off x="3957240" y="28529"/>
        <a:ext cx="2742474" cy="916978"/>
      </dsp:txXfrm>
    </dsp:sp>
    <dsp:sp modelId="{94CE4FDB-8334-446A-BF08-92C21C84F983}">
      <dsp:nvSpPr>
        <dsp:cNvPr id="0" name=""/>
        <dsp:cNvSpPr/>
      </dsp:nvSpPr>
      <dsp:spPr>
        <a:xfrm>
          <a:off x="7008197" y="139875"/>
          <a:ext cx="593500" cy="6942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008197" y="278732"/>
        <a:ext cx="415450" cy="416570"/>
      </dsp:txXfrm>
    </dsp:sp>
    <dsp:sp modelId="{0D23C7AD-B7BF-49F8-9CD1-DFBA8A6ABA50}">
      <dsp:nvSpPr>
        <dsp:cNvPr id="0" name=""/>
        <dsp:cNvSpPr/>
      </dsp:nvSpPr>
      <dsp:spPr>
        <a:xfrm>
          <a:off x="7848057" y="0"/>
          <a:ext cx="2799532" cy="9740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t>Splitting the data into training and test data</a:t>
          </a:r>
        </a:p>
      </dsp:txBody>
      <dsp:txXfrm>
        <a:off x="7876586" y="28529"/>
        <a:ext cx="2742474" cy="9169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4D345-0C38-4B67-8D07-12DF1B7BFB7A}">
      <dsp:nvSpPr>
        <dsp:cNvPr id="0" name=""/>
        <dsp:cNvSpPr/>
      </dsp:nvSpPr>
      <dsp:spPr>
        <a:xfrm>
          <a:off x="9366" y="0"/>
          <a:ext cx="2799531" cy="9629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kern="1200" dirty="0"/>
            <a:t>Creating a classification model object</a:t>
          </a:r>
        </a:p>
      </dsp:txBody>
      <dsp:txXfrm>
        <a:off x="37571" y="28205"/>
        <a:ext cx="2743121" cy="906582"/>
      </dsp:txXfrm>
    </dsp:sp>
    <dsp:sp modelId="{162FFF0F-6F80-4984-8A14-0642901771B8}">
      <dsp:nvSpPr>
        <dsp:cNvPr id="0" name=""/>
        <dsp:cNvSpPr/>
      </dsp:nvSpPr>
      <dsp:spPr>
        <a:xfrm>
          <a:off x="3088851" y="134354"/>
          <a:ext cx="593500" cy="6942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3088851" y="273211"/>
        <a:ext cx="415450" cy="416569"/>
      </dsp:txXfrm>
    </dsp:sp>
    <dsp:sp modelId="{05258FF7-18B6-412C-ADF4-BA866AB447A5}">
      <dsp:nvSpPr>
        <dsp:cNvPr id="0" name=""/>
        <dsp:cNvSpPr/>
      </dsp:nvSpPr>
      <dsp:spPr>
        <a:xfrm>
          <a:off x="3928711" y="0"/>
          <a:ext cx="2799531" cy="9629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kern="1200" dirty="0"/>
            <a:t>Fitting the object to find the best parameters</a:t>
          </a:r>
        </a:p>
      </dsp:txBody>
      <dsp:txXfrm>
        <a:off x="3956916" y="28205"/>
        <a:ext cx="2743121" cy="906582"/>
      </dsp:txXfrm>
    </dsp:sp>
    <dsp:sp modelId="{5D19E839-FDBA-4CAC-83CE-7540358D5898}">
      <dsp:nvSpPr>
        <dsp:cNvPr id="0" name=""/>
        <dsp:cNvSpPr/>
      </dsp:nvSpPr>
      <dsp:spPr>
        <a:xfrm>
          <a:off x="7008196" y="134354"/>
          <a:ext cx="593500" cy="6942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7008196" y="273211"/>
        <a:ext cx="415450" cy="416569"/>
      </dsp:txXfrm>
    </dsp:sp>
    <dsp:sp modelId="{0CE889F0-53C2-4329-8752-2CE0942169CD}">
      <dsp:nvSpPr>
        <dsp:cNvPr id="0" name=""/>
        <dsp:cNvSpPr/>
      </dsp:nvSpPr>
      <dsp:spPr>
        <a:xfrm>
          <a:off x="7848055" y="0"/>
          <a:ext cx="2799531" cy="9629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kern="1200" dirty="0"/>
            <a:t>Calculating the accuracy</a:t>
          </a:r>
          <a:r>
            <a:rPr lang="en-GB" sz="1900" kern="1200" dirty="0">
              <a:latin typeface="Calibri Light" panose="020F0302020204030204"/>
            </a:rPr>
            <a:t> of the classification model</a:t>
          </a:r>
          <a:endParaRPr lang="en-GB" sz="1900" kern="1200" dirty="0"/>
        </a:p>
      </dsp:txBody>
      <dsp:txXfrm>
        <a:off x="7876260" y="28205"/>
        <a:ext cx="2743121" cy="9065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lmoni/IBM_data_science_assignments/blob/main/Module_1_jupyter-labs-spacex-data-collection-api.ipynb" TargetMode="External"/><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github.com/hlmoni/IBM_data_science_assignments/blob/main/Module_1_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lmoni/IBM_data_science_assignments/blob/main/Module_2_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lmoni/IBM_data_science_assignments/blob/main/Module_2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lmoni/IBM_data_science_assignments/blob/main/Module_3_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lmoni/IBM_data_science_assignments/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hyperlink" Target="https://github.com/hlmoni/IBM_data_science_assignments/blob/main/Module_4_SpaceX_Machine%20Learning%20Prediction_Part_5.ipynb" TargetMode="External"/><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1drv.ms/p/s!Ap-VKuei1oaR8SVSyXeRlhfTTPAm?e=CDOtqH&amp;nav=eyJzSWQiOjI4OCwiY0lkIjoxMjkwMzk0MTM0fQ"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1drv.ms/p/s!Ap-VKuei1oaR8SVSyXeRlhfTTPAm?e=1GrpBN&amp;nav=eyJzSWQiOjMyMSwiY0lkIjo3MzM0NjE3MTN9" TargetMode="External"/><Relationship Id="rId5" Type="http://schemas.openxmlformats.org/officeDocument/2006/relationships/hyperlink" Target="https://1drv.ms/p/s!Ap-VKuei1oaR8SVSyXeRlhfTTPAm?e=wYhDhQ&amp;nav=eyJzSWQiOjI5NCwiY0lkIjoxMDIzMzUyNDk3fQ" TargetMode="External"/><Relationship Id="rId4" Type="http://schemas.openxmlformats.org/officeDocument/2006/relationships/hyperlink" Target="https://1drv.ms/p/s!Ap-VKuei1oaR8SVSyXeRlhfTTPAm?e=RKb569&amp;nav=eyJzSWQiOjI4NCwiY0lkIjoxNzgyNzA2NjB9"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7.png"/><Relationship Id="rId5" Type="http://schemas.openxmlformats.org/officeDocument/2006/relationships/diagramQuickStyle" Target="../diagrams/quickStyle1.xml"/><Relationship Id="rId10" Type="http://schemas.openxmlformats.org/officeDocument/2006/relationships/image" Target="../media/image16.png"/><Relationship Id="rId4" Type="http://schemas.openxmlformats.org/officeDocument/2006/relationships/diagramLayout" Target="../diagrams/layout1.xml"/><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hlmoni/IBM_data_science_assignments/blob/main/dataset_part_3.csv" TargetMode="External"/><Relationship Id="rId3" Type="http://schemas.openxmlformats.org/officeDocument/2006/relationships/image" Target="../media/image3.png"/><Relationship Id="rId7" Type="http://schemas.openxmlformats.org/officeDocument/2006/relationships/hyperlink" Target="https://github.com/hlmoni/IBM_data_science_assignments/blob/main/dataset_part_2.csv"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hlmoni/IBM_data_science_assignments/blob/main/dataset_part_1.csv" TargetMode="External"/><Relationship Id="rId5" Type="http://schemas.openxmlformats.org/officeDocument/2006/relationships/hyperlink" Target="https://github.com/hlmoni/IBM_data_science_assignments/blob/main/spacex_web_scraped.csv" TargetMode="External"/><Relationship Id="rId4" Type="http://schemas.openxmlformats.org/officeDocument/2006/relationships/hyperlink" Target="https://github.com/hlmoni/IBM_data_science_assignments/blob/main/Spacex.xlsx" TargetMode="External"/><Relationship Id="rId9" Type="http://schemas.openxmlformats.org/officeDocument/2006/relationships/hyperlink" Target="https://github.com/hlmoni/IBM_data_science_assignments/blob/main/spacex_launch_dash.xlsx"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3.pn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hlmoni/IBM_data_science_assignments/blob/main/Module_1_jupyter-labs-spacex-data-collection-api.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hlmoni/IBM_data_science_assignments/blob/main/Module_1_jupyter-labs-webscrap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07173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Monika Nyakone Hegedus-Lukacs</a:t>
            </a:r>
          </a:p>
          <a:p>
            <a:r>
              <a:rPr lang="en-US">
                <a:solidFill>
                  <a:schemeClr val="bg2"/>
                </a:solidFill>
                <a:latin typeface="Abadi"/>
                <a:ea typeface="SF Pro" pitchFamily="2" charset="0"/>
                <a:cs typeface="SF Pro" pitchFamily="2" charset="0"/>
              </a:rPr>
              <a:t>20/06/2024</a:t>
            </a:r>
            <a:endParaRPr lang="en-US">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7016"/>
            <a:ext cx="10511441" cy="5231533"/>
          </a:xfrm>
          <a:prstGeom prst="rect">
            <a:avLst/>
          </a:prstGeom>
        </p:spPr>
        <p:txBody>
          <a:bodyPr lIns="91440" tIns="45720" rIns="91440" bIns="45720" anchor="t"/>
          <a:lstStyle/>
          <a:p>
            <a:r>
              <a:rPr lang="en-US" sz="2000" dirty="0">
                <a:solidFill>
                  <a:schemeClr val="accent3">
                    <a:lumMod val="25000"/>
                  </a:schemeClr>
                </a:solidFill>
                <a:latin typeface="Abadi"/>
              </a:rPr>
              <a:t>Removing irrelevant data (e.g. Falcon 1)</a:t>
            </a:r>
            <a:endParaRPr lang="en-US" sz="2000">
              <a:solidFill>
                <a:schemeClr val="accent3">
                  <a:lumMod val="25000"/>
                </a:schemeClr>
              </a:solidFill>
              <a:cs typeface="Calibri"/>
            </a:endParaRPr>
          </a:p>
          <a:p>
            <a:pPr marL="457200" lvl="1" indent="0">
              <a:lnSpc>
                <a:spcPct val="100000"/>
              </a:lnSpc>
              <a:spcBef>
                <a:spcPts val="0"/>
              </a:spcBef>
              <a:buNone/>
            </a:pPr>
            <a:r>
              <a:rPr lang="en-US" sz="1600" dirty="0">
                <a:solidFill>
                  <a:schemeClr val="accent3">
                    <a:lumMod val="25000"/>
                  </a:schemeClr>
                </a:solidFill>
                <a:latin typeface="Consolas"/>
              </a:rPr>
              <a:t>  data_falcon9 = </a:t>
            </a:r>
            <a:r>
              <a:rPr lang="en-US" sz="1600" dirty="0" err="1">
                <a:solidFill>
                  <a:schemeClr val="accent3">
                    <a:lumMod val="25000"/>
                  </a:schemeClr>
                </a:solidFill>
                <a:latin typeface="Consolas"/>
              </a:rPr>
              <a:t>launch_data</a:t>
            </a:r>
            <a:r>
              <a:rPr lang="en-US" sz="1600" dirty="0">
                <a:solidFill>
                  <a:schemeClr val="accent3">
                    <a:lumMod val="25000"/>
                  </a:schemeClr>
                </a:solidFill>
                <a:latin typeface="Consolas"/>
              </a:rPr>
              <a:t>[</a:t>
            </a:r>
            <a:r>
              <a:rPr lang="en-US" sz="1600" dirty="0" err="1">
                <a:solidFill>
                  <a:schemeClr val="accent3">
                    <a:lumMod val="25000"/>
                  </a:schemeClr>
                </a:solidFill>
                <a:latin typeface="Consolas"/>
              </a:rPr>
              <a:t>launch_data</a:t>
            </a:r>
            <a:r>
              <a:rPr lang="en-US" sz="1600" dirty="0">
                <a:solidFill>
                  <a:schemeClr val="accent3">
                    <a:lumMod val="25000"/>
                  </a:schemeClr>
                </a:solidFill>
                <a:latin typeface="Consolas"/>
              </a:rPr>
              <a:t>['</a:t>
            </a:r>
            <a:r>
              <a:rPr lang="en-US" sz="1600" dirty="0" err="1">
                <a:solidFill>
                  <a:schemeClr val="accent3">
                    <a:lumMod val="25000"/>
                  </a:schemeClr>
                </a:solidFill>
                <a:latin typeface="Consolas"/>
              </a:rPr>
              <a:t>BoosterVersion</a:t>
            </a:r>
            <a:r>
              <a:rPr lang="en-US" sz="1600" dirty="0">
                <a:solidFill>
                  <a:schemeClr val="accent3">
                    <a:lumMod val="25000"/>
                  </a:schemeClr>
                </a:solidFill>
                <a:latin typeface="Consolas"/>
              </a:rPr>
              <a:t>']!='Falcon 1']</a:t>
            </a:r>
          </a:p>
          <a:p>
            <a:r>
              <a:rPr lang="en-US" sz="2000" dirty="0">
                <a:solidFill>
                  <a:schemeClr val="accent3">
                    <a:lumMod val="25000"/>
                  </a:schemeClr>
                </a:solidFill>
                <a:latin typeface="Abadi"/>
              </a:rPr>
              <a:t>Identifying missing values</a:t>
            </a:r>
            <a:endParaRPr lang="en-US"/>
          </a:p>
          <a:p>
            <a:pPr marL="457200" lvl="1" indent="0">
              <a:buFont typeface="Arial" panose="020B0604020202020204" pitchFamily="34" charset="0"/>
              <a:buNone/>
            </a:pPr>
            <a:r>
              <a:rPr lang="en-US" sz="1600" dirty="0">
                <a:solidFill>
                  <a:schemeClr val="accent3">
                    <a:lumMod val="25000"/>
                  </a:schemeClr>
                </a:solidFill>
                <a:latin typeface="Abadi"/>
              </a:rPr>
              <a:t> </a:t>
            </a:r>
            <a:r>
              <a:rPr lang="en-US" sz="1600" dirty="0">
                <a:solidFill>
                  <a:schemeClr val="accent3">
                    <a:lumMod val="25000"/>
                  </a:schemeClr>
                </a:solidFill>
                <a:latin typeface="Consolas"/>
              </a:rPr>
              <a:t>data_falcon9.isnull().sum()</a:t>
            </a:r>
          </a:p>
          <a:p>
            <a:r>
              <a:rPr lang="en-US" sz="2000" dirty="0">
                <a:solidFill>
                  <a:schemeClr val="accent3">
                    <a:lumMod val="25000"/>
                  </a:schemeClr>
                </a:solidFill>
                <a:latin typeface="Abadi"/>
              </a:rPr>
              <a:t>Replacing missing values with mean value</a:t>
            </a:r>
            <a:endParaRPr lang="en-US" sz="2000">
              <a:solidFill>
                <a:schemeClr val="accent3">
                  <a:lumMod val="25000"/>
                </a:schemeClr>
              </a:solidFill>
              <a:cs typeface="Calibri"/>
            </a:endParaRPr>
          </a:p>
          <a:p>
            <a:pPr marL="457200" indent="0">
              <a:lnSpc>
                <a:spcPct val="100000"/>
              </a:lnSpc>
              <a:spcBef>
                <a:spcPts val="0"/>
              </a:spcBef>
              <a:buNone/>
            </a:pPr>
            <a:r>
              <a:rPr lang="en-US" sz="1600" dirty="0">
                <a:solidFill>
                  <a:schemeClr val="accent3">
                    <a:lumMod val="25000"/>
                  </a:schemeClr>
                </a:solidFill>
                <a:latin typeface="Consolas"/>
              </a:rPr>
              <a:t>  </a:t>
            </a:r>
            <a:r>
              <a:rPr lang="en-US" sz="1600" err="1">
                <a:solidFill>
                  <a:schemeClr val="accent3">
                    <a:lumMod val="25000"/>
                  </a:schemeClr>
                </a:solidFill>
                <a:latin typeface="Consolas"/>
              </a:rPr>
              <a:t>avg_PayloadMass</a:t>
            </a:r>
            <a:r>
              <a:rPr lang="en-US" sz="1600" dirty="0">
                <a:solidFill>
                  <a:schemeClr val="accent3">
                    <a:lumMod val="25000"/>
                  </a:schemeClr>
                </a:solidFill>
                <a:latin typeface="Consolas"/>
              </a:rPr>
              <a:t> = data_falcon9['</a:t>
            </a:r>
            <a:r>
              <a:rPr lang="en-US" sz="1600" err="1">
                <a:solidFill>
                  <a:schemeClr val="accent3">
                    <a:lumMod val="25000"/>
                  </a:schemeClr>
                </a:solidFill>
                <a:latin typeface="Consolas"/>
              </a:rPr>
              <a:t>PayloadMass</a:t>
            </a:r>
            <a:r>
              <a:rPr lang="en-US" sz="1600" dirty="0">
                <a:solidFill>
                  <a:schemeClr val="accent3">
                    <a:lumMod val="25000"/>
                  </a:schemeClr>
                </a:solidFill>
                <a:latin typeface="Consolas"/>
              </a:rPr>
              <a:t>'].</a:t>
            </a:r>
            <a:r>
              <a:rPr lang="en-US" sz="1600" err="1">
                <a:solidFill>
                  <a:schemeClr val="accent3">
                    <a:lumMod val="25000"/>
                  </a:schemeClr>
                </a:solidFill>
                <a:latin typeface="Consolas"/>
              </a:rPr>
              <a:t>astype</a:t>
            </a:r>
            <a:r>
              <a:rPr lang="en-US" sz="1600" dirty="0">
                <a:solidFill>
                  <a:schemeClr val="accent3">
                    <a:lumMod val="25000"/>
                  </a:schemeClr>
                </a:solidFill>
                <a:latin typeface="Consolas"/>
              </a:rPr>
              <a:t>('float').mean(axis=0)</a:t>
            </a:r>
          </a:p>
          <a:p>
            <a:pPr marL="457200" lvl="1" indent="0">
              <a:lnSpc>
                <a:spcPct val="100000"/>
              </a:lnSpc>
              <a:spcBef>
                <a:spcPts val="0"/>
              </a:spcBef>
              <a:buNone/>
            </a:pPr>
            <a:r>
              <a:rPr lang="en-US" sz="1600" dirty="0">
                <a:solidFill>
                  <a:schemeClr val="accent3">
                    <a:lumMod val="25000"/>
                  </a:schemeClr>
                </a:solidFill>
                <a:latin typeface="Consolas"/>
              </a:rPr>
              <a:t>  data_falcon9['</a:t>
            </a:r>
            <a:r>
              <a:rPr lang="en-US" sz="1600" dirty="0" err="1">
                <a:solidFill>
                  <a:schemeClr val="accent3">
                    <a:lumMod val="25000"/>
                  </a:schemeClr>
                </a:solidFill>
                <a:latin typeface="Consolas"/>
              </a:rPr>
              <a:t>PayloadMass</a:t>
            </a:r>
            <a:r>
              <a:rPr lang="en-US" sz="1600" dirty="0">
                <a:solidFill>
                  <a:schemeClr val="accent3">
                    <a:lumMod val="25000"/>
                  </a:schemeClr>
                </a:solidFill>
                <a:latin typeface="Consolas"/>
              </a:rPr>
              <a:t>'].replace(</a:t>
            </a:r>
            <a:r>
              <a:rPr lang="en-US" sz="1600" dirty="0" err="1">
                <a:solidFill>
                  <a:schemeClr val="accent3">
                    <a:lumMod val="25000"/>
                  </a:schemeClr>
                </a:solidFill>
                <a:latin typeface="Consolas"/>
              </a:rPr>
              <a:t>np.nan</a:t>
            </a:r>
            <a:r>
              <a:rPr lang="en-US" sz="1600" dirty="0">
                <a:solidFill>
                  <a:schemeClr val="accent3">
                    <a:lumMod val="25000"/>
                  </a:schemeClr>
                </a:solidFill>
                <a:latin typeface="Consolas"/>
              </a:rPr>
              <a:t>, </a:t>
            </a:r>
            <a:r>
              <a:rPr lang="en-US" sz="1600" dirty="0" err="1">
                <a:solidFill>
                  <a:schemeClr val="accent3">
                    <a:lumMod val="25000"/>
                  </a:schemeClr>
                </a:solidFill>
                <a:latin typeface="Consolas"/>
              </a:rPr>
              <a:t>avg_PayloadMass</a:t>
            </a:r>
            <a:r>
              <a:rPr lang="en-US" sz="1600" dirty="0">
                <a:solidFill>
                  <a:schemeClr val="accent3">
                    <a:lumMod val="25000"/>
                  </a:schemeClr>
                </a:solidFill>
                <a:latin typeface="Consolas"/>
              </a:rPr>
              <a:t>, </a:t>
            </a:r>
            <a:r>
              <a:rPr lang="en-US" sz="1600" dirty="0" err="1">
                <a:solidFill>
                  <a:schemeClr val="accent3">
                    <a:lumMod val="25000"/>
                  </a:schemeClr>
                </a:solidFill>
                <a:latin typeface="Consolas"/>
              </a:rPr>
              <a:t>inplace</a:t>
            </a:r>
            <a:r>
              <a:rPr lang="en-US" sz="1600" dirty="0">
                <a:solidFill>
                  <a:schemeClr val="accent3">
                    <a:lumMod val="25000"/>
                  </a:schemeClr>
                </a:solidFill>
                <a:latin typeface="Consolas"/>
              </a:rPr>
              <a:t>=True)</a:t>
            </a:r>
          </a:p>
          <a:p>
            <a:r>
              <a:rPr lang="en-US" sz="2000" dirty="0">
                <a:solidFill>
                  <a:schemeClr val="accent3">
                    <a:lumMod val="25000"/>
                  </a:schemeClr>
                </a:solidFill>
                <a:latin typeface="Abadi"/>
                <a:cs typeface="Arial"/>
              </a:rPr>
              <a:t>Converting landing outcomes to classes (1 or 0)</a:t>
            </a:r>
          </a:p>
          <a:p>
            <a:pPr marL="685800" indent="0">
              <a:lnSpc>
                <a:spcPct val="100000"/>
              </a:lnSpc>
              <a:spcBef>
                <a:spcPts val="0"/>
              </a:spcBef>
              <a:buNone/>
            </a:pPr>
            <a:r>
              <a:rPr lang="en-US" sz="1600" dirty="0">
                <a:solidFill>
                  <a:schemeClr val="accent3">
                    <a:lumMod val="25000"/>
                  </a:schemeClr>
                </a:solidFill>
                <a:latin typeface="Consolas"/>
                <a:cs typeface="Arial"/>
              </a:rPr>
              <a:t>for </a:t>
            </a:r>
            <a:r>
              <a:rPr lang="en-US" sz="1600" err="1">
                <a:solidFill>
                  <a:schemeClr val="accent3">
                    <a:lumMod val="25000"/>
                  </a:schemeClr>
                </a:solidFill>
                <a:latin typeface="Consolas"/>
                <a:cs typeface="Arial"/>
              </a:rPr>
              <a:t>i</a:t>
            </a:r>
            <a:r>
              <a:rPr lang="en-US" sz="1600" dirty="0">
                <a:solidFill>
                  <a:schemeClr val="accent3">
                    <a:lumMod val="25000"/>
                  </a:schemeClr>
                </a:solidFill>
                <a:latin typeface="Consolas"/>
                <a:cs typeface="Arial"/>
              </a:rPr>
              <a:t>, outcome in enumerate(</a:t>
            </a:r>
            <a:r>
              <a:rPr lang="en-US" sz="1600" err="1">
                <a:solidFill>
                  <a:schemeClr val="accent3">
                    <a:lumMod val="25000"/>
                  </a:schemeClr>
                </a:solidFill>
                <a:latin typeface="Consolas"/>
                <a:cs typeface="Arial"/>
              </a:rPr>
              <a:t>landing_outcomes.keys</a:t>
            </a:r>
            <a:r>
              <a:rPr lang="en-US" sz="1600" dirty="0">
                <a:solidFill>
                  <a:schemeClr val="accent3">
                    <a:lumMod val="25000"/>
                  </a:schemeClr>
                </a:solidFill>
                <a:latin typeface="Consolas"/>
                <a:cs typeface="Arial"/>
              </a:rPr>
              <a:t>()): </a:t>
            </a:r>
          </a:p>
          <a:p>
            <a:pPr lvl="1" indent="0">
              <a:lnSpc>
                <a:spcPct val="100000"/>
              </a:lnSpc>
              <a:spcBef>
                <a:spcPts val="0"/>
              </a:spcBef>
              <a:buNone/>
            </a:pPr>
            <a:r>
              <a:rPr lang="en-US" sz="1600" dirty="0">
                <a:solidFill>
                  <a:schemeClr val="accent3">
                    <a:lumMod val="25000"/>
                  </a:schemeClr>
                </a:solidFill>
                <a:latin typeface="Consolas"/>
                <a:cs typeface="Arial"/>
              </a:rPr>
              <a:t> print(</a:t>
            </a:r>
            <a:r>
              <a:rPr lang="en-US" sz="1600" err="1">
                <a:solidFill>
                  <a:schemeClr val="accent3">
                    <a:lumMod val="25000"/>
                  </a:schemeClr>
                </a:solidFill>
                <a:latin typeface="Consolas"/>
                <a:cs typeface="Arial"/>
              </a:rPr>
              <a:t>i,outcome</a:t>
            </a:r>
            <a:r>
              <a:rPr lang="en-US" sz="1600" dirty="0">
                <a:solidFill>
                  <a:schemeClr val="accent3">
                    <a:lumMod val="25000"/>
                  </a:schemeClr>
                </a:solidFill>
                <a:latin typeface="Consolas"/>
                <a:cs typeface="Arial"/>
              </a:rPr>
              <a:t>)</a:t>
            </a:r>
            <a:endParaRPr lang="en-US" sz="1600" dirty="0">
              <a:solidFill>
                <a:schemeClr val="accent3">
                  <a:lumMod val="25000"/>
                </a:schemeClr>
              </a:solidFill>
              <a:latin typeface="Consolas"/>
            </a:endParaRPr>
          </a:p>
          <a:p>
            <a:pPr lvl="1" indent="0">
              <a:lnSpc>
                <a:spcPct val="100000"/>
              </a:lnSpc>
              <a:spcBef>
                <a:spcPts val="0"/>
              </a:spcBef>
              <a:buNone/>
            </a:pPr>
            <a:r>
              <a:rPr lang="en-US" sz="1600" err="1">
                <a:solidFill>
                  <a:schemeClr val="accent3">
                    <a:lumMod val="25000"/>
                  </a:schemeClr>
                </a:solidFill>
                <a:latin typeface="Consolas"/>
                <a:cs typeface="Arial"/>
              </a:rPr>
              <a:t>bad_outcomes</a:t>
            </a:r>
            <a:r>
              <a:rPr lang="en-US" sz="1600" dirty="0">
                <a:solidFill>
                  <a:schemeClr val="accent3">
                    <a:lumMod val="25000"/>
                  </a:schemeClr>
                </a:solidFill>
                <a:latin typeface="Consolas"/>
                <a:cs typeface="Arial"/>
              </a:rPr>
              <a:t> = set(</a:t>
            </a:r>
            <a:r>
              <a:rPr lang="en-US" sz="1600" err="1">
                <a:solidFill>
                  <a:schemeClr val="accent3">
                    <a:lumMod val="25000"/>
                  </a:schemeClr>
                </a:solidFill>
                <a:latin typeface="Consolas"/>
                <a:cs typeface="Arial"/>
              </a:rPr>
              <a:t>landing_outcomes.keys</a:t>
            </a:r>
            <a:r>
              <a:rPr lang="en-US" sz="1600" dirty="0">
                <a:solidFill>
                  <a:schemeClr val="accent3">
                    <a:lumMod val="25000"/>
                  </a:schemeClr>
                </a:solidFill>
                <a:latin typeface="Consolas"/>
                <a:cs typeface="Arial"/>
              </a:rPr>
              <a:t>()[[1,3,5,6,7]])</a:t>
            </a:r>
          </a:p>
          <a:p>
            <a:pPr lvl="1" indent="0">
              <a:lnSpc>
                <a:spcPct val="100000"/>
              </a:lnSpc>
              <a:spcBef>
                <a:spcPts val="0"/>
              </a:spcBef>
              <a:buNone/>
            </a:pPr>
            <a:r>
              <a:rPr lang="en-US" sz="1600" err="1">
                <a:solidFill>
                  <a:schemeClr val="accent3">
                    <a:lumMod val="25000"/>
                  </a:schemeClr>
                </a:solidFill>
                <a:latin typeface="Consolas"/>
                <a:cs typeface="Arial"/>
              </a:rPr>
              <a:t>landing_class</a:t>
            </a:r>
            <a:r>
              <a:rPr lang="en-US" sz="1600" dirty="0">
                <a:solidFill>
                  <a:schemeClr val="accent3">
                    <a:lumMod val="25000"/>
                  </a:schemeClr>
                </a:solidFill>
                <a:latin typeface="Consolas"/>
                <a:cs typeface="Arial"/>
              </a:rPr>
              <a:t> = [0 if outcome in </a:t>
            </a:r>
            <a:r>
              <a:rPr lang="en-US" sz="1600" err="1">
                <a:solidFill>
                  <a:schemeClr val="accent3">
                    <a:lumMod val="25000"/>
                  </a:schemeClr>
                </a:solidFill>
                <a:latin typeface="Consolas"/>
                <a:cs typeface="Arial"/>
              </a:rPr>
              <a:t>bad_outcomes</a:t>
            </a:r>
            <a:r>
              <a:rPr lang="en-US" sz="1600" dirty="0">
                <a:solidFill>
                  <a:schemeClr val="accent3">
                    <a:lumMod val="25000"/>
                  </a:schemeClr>
                </a:solidFill>
                <a:latin typeface="Consolas"/>
                <a:cs typeface="Arial"/>
              </a:rPr>
              <a:t> else 1 for outcome in </a:t>
            </a:r>
            <a:r>
              <a:rPr lang="en-US" sz="1600" err="1">
                <a:solidFill>
                  <a:schemeClr val="accent3">
                    <a:lumMod val="25000"/>
                  </a:schemeClr>
                </a:solidFill>
                <a:latin typeface="Consolas"/>
                <a:cs typeface="Arial"/>
              </a:rPr>
              <a:t>df</a:t>
            </a:r>
            <a:r>
              <a:rPr lang="en-US" sz="1600" dirty="0">
                <a:solidFill>
                  <a:schemeClr val="accent3">
                    <a:lumMod val="25000"/>
                  </a:schemeClr>
                </a:solidFill>
                <a:latin typeface="Consolas"/>
                <a:cs typeface="Arial"/>
              </a:rPr>
              <a:t>['Outcome']]</a:t>
            </a:r>
          </a:p>
          <a:p>
            <a:pPr lvl="1" indent="0">
              <a:lnSpc>
                <a:spcPct val="100000"/>
              </a:lnSpc>
              <a:spcBef>
                <a:spcPts val="0"/>
              </a:spcBef>
              <a:buNone/>
            </a:pPr>
            <a:r>
              <a:rPr lang="en-US" sz="1600" dirty="0" err="1">
                <a:solidFill>
                  <a:schemeClr val="accent3">
                    <a:lumMod val="25000"/>
                  </a:schemeClr>
                </a:solidFill>
                <a:latin typeface="Consolas"/>
                <a:cs typeface="Arial"/>
              </a:rPr>
              <a:t>df</a:t>
            </a:r>
            <a:r>
              <a:rPr lang="en-US" sz="1600" dirty="0">
                <a:solidFill>
                  <a:schemeClr val="accent3">
                    <a:lumMod val="25000"/>
                  </a:schemeClr>
                </a:solidFill>
                <a:latin typeface="Consolas"/>
                <a:cs typeface="Arial"/>
              </a:rPr>
              <a:t>['Class'] = </a:t>
            </a:r>
            <a:r>
              <a:rPr lang="en-US" sz="1600" dirty="0" err="1">
                <a:solidFill>
                  <a:schemeClr val="accent3">
                    <a:lumMod val="25000"/>
                  </a:schemeClr>
                </a:solidFill>
                <a:latin typeface="Consolas"/>
                <a:cs typeface="Arial"/>
              </a:rPr>
              <a:t>landing_class</a:t>
            </a:r>
            <a:endParaRPr lang="en-US" sz="1600">
              <a:solidFill>
                <a:schemeClr val="accent3">
                  <a:lumMod val="25000"/>
                </a:schemeClr>
              </a:solidFill>
              <a:latin typeface="Consolas"/>
              <a:cs typeface="Arial"/>
            </a:endParaRPr>
          </a:p>
          <a:p>
            <a:pPr lvl="1">
              <a:buFont typeface="Courier New" panose="020B0604020202020204" pitchFamily="34" charset="0"/>
              <a:buChar char="o"/>
            </a:pPr>
            <a:endParaRPr lang="en-US" sz="1800" dirty="0">
              <a:solidFill>
                <a:schemeClr val="accent3">
                  <a:lumMod val="25000"/>
                </a:schemeClr>
              </a:solidFill>
              <a:latin typeface="Abadi"/>
            </a:endParaRPr>
          </a:p>
          <a:p>
            <a:r>
              <a:rPr lang="en-US" sz="2200" dirty="0">
                <a:solidFill>
                  <a:schemeClr val="accent3">
                    <a:lumMod val="25000"/>
                  </a:schemeClr>
                </a:solidFill>
                <a:latin typeface="Abadi"/>
              </a:rPr>
              <a:t>GitHub URL of Data Wrangling related </a:t>
            </a:r>
            <a:r>
              <a:rPr lang="en-US" sz="2200" dirty="0">
                <a:solidFill>
                  <a:schemeClr val="accent3">
                    <a:lumMod val="25000"/>
                  </a:schemeClr>
                </a:solidFill>
                <a:latin typeface="Abadi"/>
                <a:cs typeface="Calibri"/>
              </a:rPr>
              <a:t>notebooks: </a:t>
            </a:r>
          </a:p>
          <a:p>
            <a:pPr marL="0" indent="228600">
              <a:spcBef>
                <a:spcPts val="0"/>
              </a:spcBef>
              <a:buNone/>
            </a:pPr>
            <a:r>
              <a:rPr lang="en-US" sz="2000" dirty="0">
                <a:solidFill>
                  <a:srgbClr val="0070C0"/>
                </a:solidFill>
                <a:latin typeface="Abadi"/>
                <a:ea typeface="+mn-lt"/>
                <a:cs typeface="+mn-lt"/>
                <a:hlinkClick r:id="rId3">
                  <a:extLst>
                    <a:ext uri="{A12FA001-AC4F-418D-AE19-62706E023703}">
                      <ahyp:hlinkClr xmlns:ahyp="http://schemas.microsoft.com/office/drawing/2018/hyperlinkcolor" val="tx"/>
                    </a:ext>
                  </a:extLst>
                </a:hlinkClick>
              </a:rPr>
              <a:t>Module-1_jupyter-labs-spacex-data-collection-api.ipynb</a:t>
            </a:r>
            <a:endParaRPr lang="en-US" sz="2000">
              <a:solidFill>
                <a:srgbClr val="0070C0"/>
              </a:solidFill>
              <a:cs typeface="Calibri"/>
            </a:endParaRPr>
          </a:p>
          <a:p>
            <a:pPr marL="0" indent="228600">
              <a:spcBef>
                <a:spcPts val="0"/>
              </a:spcBef>
              <a:buNone/>
            </a:pPr>
            <a:r>
              <a:rPr lang="en-US" sz="2000" dirty="0">
                <a:solidFill>
                  <a:srgbClr val="0070C0"/>
                </a:solidFill>
                <a:latin typeface="Abadi"/>
                <a:ea typeface="+mn-lt"/>
                <a:cs typeface="+mn-lt"/>
                <a:hlinkClick r:id="rId4">
                  <a:extLst>
                    <a:ext uri="{A12FA001-AC4F-418D-AE19-62706E023703}">
                      <ahyp:hlinkClr xmlns:ahyp="http://schemas.microsoft.com/office/drawing/2018/hyperlinkcolor" val="tx"/>
                    </a:ext>
                  </a:extLst>
                </a:hlinkClick>
              </a:rPr>
              <a:t>Module-1_jupyter-labs-spacex-data-wrangling.ipynb</a:t>
            </a:r>
            <a:endParaRPr lang="en-US" sz="2000">
              <a:solidFill>
                <a:srgbClr val="0070C0"/>
              </a:solidFill>
              <a:cs typeface="Calibri" panose="020F0502020204030204"/>
            </a:endParaRPr>
          </a:p>
          <a:p>
            <a:pPr marL="0" indent="0">
              <a:spcBef>
                <a:spcPts val="0"/>
              </a:spcBef>
              <a:buNone/>
            </a:pPr>
            <a:endParaRPr lang="en-US" sz="2000" dirty="0">
              <a:solidFill>
                <a:schemeClr val="accent3">
                  <a:lumMod val="25000"/>
                </a:schemeClr>
              </a:solidFill>
              <a:latin typeface="Abadi"/>
              <a:cs typeface="Calibri"/>
            </a:endParaRPr>
          </a:p>
          <a:p>
            <a:pPr marL="0" indent="0">
              <a:buNone/>
            </a:pPr>
            <a:endParaRPr lang="en-US" sz="2200" dirty="0">
              <a:solidFill>
                <a:schemeClr val="accent3">
                  <a:lumMod val="25000"/>
                </a:schemeClr>
              </a:solidFill>
              <a:latin typeface="Abadi"/>
              <a:cs typeface="Calibri"/>
            </a:endParaRPr>
          </a:p>
          <a:p>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pic>
        <p:nvPicPr>
          <p:cNvPr id="2" name="Picture 1" descr="A screenshot of a computer&#10;&#10;Description automatically generated">
            <a:extLst>
              <a:ext uri="{FF2B5EF4-FFF2-40B4-BE49-F238E27FC236}">
                <a16:creationId xmlns:a16="http://schemas.microsoft.com/office/drawing/2014/main" id="{2F58E28D-6811-5F2C-AAF7-530748371CE3}"/>
              </a:ext>
            </a:extLst>
          </p:cNvPr>
          <p:cNvPicPr>
            <a:picLocks noChangeAspect="1"/>
          </p:cNvPicPr>
          <p:nvPr/>
        </p:nvPicPr>
        <p:blipFill>
          <a:blip r:embed="rId5"/>
          <a:stretch>
            <a:fillRect/>
          </a:stretch>
        </p:blipFill>
        <p:spPr>
          <a:xfrm>
            <a:off x="10069510" y="1413289"/>
            <a:ext cx="1693932" cy="3269422"/>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015628F1-90C7-8FF9-FFA8-B27CCBBF277C}"/>
              </a:ext>
            </a:extLst>
          </p:cNvPr>
          <p:cNvPicPr>
            <a:picLocks noChangeAspect="1"/>
          </p:cNvPicPr>
          <p:nvPr/>
        </p:nvPicPr>
        <p:blipFill>
          <a:blip r:embed="rId6"/>
          <a:stretch>
            <a:fillRect/>
          </a:stretch>
        </p:blipFill>
        <p:spPr>
          <a:xfrm>
            <a:off x="9535008" y="5057154"/>
            <a:ext cx="1095375" cy="1514475"/>
          </a:xfrm>
          <a:prstGeom prst="rect">
            <a:avLst/>
          </a:prstGeom>
        </p:spPr>
      </p:pic>
      <p:pic>
        <p:nvPicPr>
          <p:cNvPr id="7" name="Picture 6" descr="A screenshot of a number&#10;&#10;Description automatically generated">
            <a:extLst>
              <a:ext uri="{FF2B5EF4-FFF2-40B4-BE49-F238E27FC236}">
                <a16:creationId xmlns:a16="http://schemas.microsoft.com/office/drawing/2014/main" id="{4B1D05B9-68B3-EF2F-208D-629B5DD6CB01}"/>
              </a:ext>
            </a:extLst>
          </p:cNvPr>
          <p:cNvPicPr>
            <a:picLocks noChangeAspect="1"/>
          </p:cNvPicPr>
          <p:nvPr/>
        </p:nvPicPr>
        <p:blipFill rotWithShape="1">
          <a:blip r:embed="rId7"/>
          <a:srcRect l="-515" r="4332" b="31131"/>
          <a:stretch/>
        </p:blipFill>
        <p:spPr>
          <a:xfrm>
            <a:off x="11108522" y="5048041"/>
            <a:ext cx="652097" cy="1527931"/>
          </a:xfrm>
          <a:prstGeom prst="rect">
            <a:avLst/>
          </a:prstGeom>
        </p:spPr>
      </p:pic>
      <p:sp>
        <p:nvSpPr>
          <p:cNvPr id="10" name="Arrow: Right 9">
            <a:extLst>
              <a:ext uri="{FF2B5EF4-FFF2-40B4-BE49-F238E27FC236}">
                <a16:creationId xmlns:a16="http://schemas.microsoft.com/office/drawing/2014/main" id="{EF40440D-6E29-2D8B-7371-CBC45775D687}"/>
              </a:ext>
            </a:extLst>
          </p:cNvPr>
          <p:cNvSpPr/>
          <p:nvPr/>
        </p:nvSpPr>
        <p:spPr>
          <a:xfrm>
            <a:off x="10733519" y="5561259"/>
            <a:ext cx="287130" cy="507999"/>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59847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charts have been plotted during EDA:</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Task 1: Scatter plot displaying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LaunchSite</a:t>
            </a:r>
            <a:r>
              <a:rPr lang="en-US" sz="1800" dirty="0">
                <a:solidFill>
                  <a:schemeClr val="accent3">
                    <a:lumMod val="25000"/>
                  </a:schemeClr>
                </a:solidFill>
                <a:latin typeface="Abadi"/>
              </a:rPr>
              <a:t> </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Task 2: Scatter plot displaying </a:t>
            </a:r>
            <a:r>
              <a:rPr lang="en-US" sz="1800" dirty="0" err="1">
                <a:solidFill>
                  <a:schemeClr val="accent3">
                    <a:lumMod val="25000"/>
                  </a:schemeClr>
                </a:solidFill>
                <a:latin typeface="Abadi"/>
              </a:rPr>
              <a:t>PayloadMass</a:t>
            </a:r>
            <a:r>
              <a:rPr lang="en-US" sz="1800" dirty="0">
                <a:solidFill>
                  <a:schemeClr val="accent3">
                    <a:lumMod val="25000"/>
                  </a:schemeClr>
                </a:solidFill>
                <a:latin typeface="Abadi"/>
              </a:rPr>
              <a:t> vs </a:t>
            </a:r>
            <a:r>
              <a:rPr lang="en-US" sz="1800" dirty="0" err="1">
                <a:latin typeface="Abadi"/>
              </a:rPr>
              <a:t>LaunchSite</a:t>
            </a:r>
            <a:r>
              <a:rPr lang="en-US" sz="1800" dirty="0">
                <a:solidFill>
                  <a:srgbClr val="000000"/>
                </a:solidFill>
                <a:latin typeface="Abadi"/>
              </a:rPr>
              <a:t> </a:t>
            </a:r>
            <a:endParaRPr lang="en-US" sz="180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Task 3: Bar chart displaying Orbit vs mean success rate</a:t>
            </a:r>
            <a:endParaRPr lang="en-US" sz="1800" b="1"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Task 4: Scatter plot displaying Orbit vs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Task 5: Scatter plot displaying Orbit vs </a:t>
            </a:r>
            <a:r>
              <a:rPr lang="en-US" sz="1800" dirty="0" err="1">
                <a:solidFill>
                  <a:schemeClr val="accent3">
                    <a:lumMod val="25000"/>
                  </a:schemeClr>
                </a:solidFill>
                <a:latin typeface="Abadi"/>
              </a:rPr>
              <a:t>PayloadMass</a:t>
            </a:r>
            <a:r>
              <a:rPr lang="en-US" sz="1800" dirty="0">
                <a:solidFill>
                  <a:schemeClr val="accent3">
                    <a:lumMod val="25000"/>
                  </a:schemeClr>
                </a:solidFill>
                <a:latin typeface="Abadi"/>
              </a:rPr>
              <a:t> </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Task 6: Line chart displaying Year vs mean success rate</a:t>
            </a:r>
            <a:endParaRPr lang="en-US" sz="1800" b="1" dirty="0">
              <a:solidFill>
                <a:schemeClr val="accent3">
                  <a:lumMod val="25000"/>
                </a:schemeClr>
              </a:solidFill>
              <a:latin typeface="Abadi"/>
            </a:endParaRPr>
          </a:p>
          <a:p>
            <a:pPr marL="457200" lvl="1" indent="0">
              <a:lnSpc>
                <a:spcPct val="100000"/>
              </a:lnSpc>
              <a:spcBef>
                <a:spcPts val="1400"/>
              </a:spcBef>
              <a:buNone/>
            </a:pPr>
            <a:endParaRPr lang="en-US" sz="1800" b="1">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GitHub URL of EDA with data visualization notebook</a:t>
            </a:r>
            <a:r>
              <a:rPr lang="en-US" sz="2200" dirty="0">
                <a:solidFill>
                  <a:schemeClr val="accent3">
                    <a:lumMod val="25000"/>
                  </a:schemeClr>
                </a:solidFill>
                <a:latin typeface="Abadi"/>
                <a:cs typeface="Calibri" panose="020F0502020204030204"/>
              </a:rPr>
              <a:t>: </a:t>
            </a:r>
          </a:p>
          <a:p>
            <a:pPr marL="0" indent="228600">
              <a:lnSpc>
                <a:spcPct val="100000"/>
              </a:lnSpc>
              <a:spcBef>
                <a:spcPts val="0"/>
              </a:spcBef>
              <a:buNone/>
            </a:pPr>
            <a:r>
              <a:rPr lang="en-US" sz="2000" dirty="0">
                <a:solidFill>
                  <a:srgbClr val="0070C0"/>
                </a:solidFill>
                <a:latin typeface="Abadi"/>
                <a:ea typeface="+mn-lt"/>
                <a:cs typeface="+mn-lt"/>
                <a:hlinkClick r:id="rId3">
                  <a:extLst>
                    <a:ext uri="{A12FA001-AC4F-418D-AE19-62706E023703}">
                      <ahyp:hlinkClr xmlns:ahyp="http://schemas.microsoft.com/office/drawing/2018/hyperlinkcolor" val="tx"/>
                    </a:ext>
                  </a:extLst>
                </a:hlinkClick>
              </a:rPr>
              <a:t>Module-2_jupyter-labs-eda-dataviz.ipynb</a:t>
            </a:r>
            <a:endParaRPr lang="en-US" sz="2000">
              <a:solidFill>
                <a:srgbClr val="0070C0"/>
              </a:solidFill>
              <a:latin typeface="Abadi"/>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617"/>
            <a:ext cx="11032751" cy="541195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SQL queries have been performed during EDA:</a:t>
            </a:r>
            <a:endParaRPr lang="en-US" sz="2200" dirty="0">
              <a:solidFill>
                <a:schemeClr val="accent3">
                  <a:lumMod val="25000"/>
                </a:schemeClr>
              </a:solidFill>
              <a:latin typeface="Abadi" panose="020B0604020104020204" pitchFamily="34" charset="0"/>
            </a:endParaRPr>
          </a:p>
          <a:p>
            <a:pPr lvl="1">
              <a:spcBef>
                <a:spcPts val="500"/>
              </a:spcBef>
            </a:pPr>
            <a:r>
              <a:rPr lang="en-US" sz="1300" dirty="0">
                <a:solidFill>
                  <a:schemeClr val="accent3">
                    <a:lumMod val="25000"/>
                  </a:schemeClr>
                </a:solidFill>
                <a:latin typeface="Consolas"/>
                <a:ea typeface="+mn-lt"/>
                <a:cs typeface="+mn-lt"/>
              </a:rPr>
              <a:t>Task 1: %</a:t>
            </a:r>
            <a:r>
              <a:rPr lang="en-US" sz="1300" dirty="0" err="1">
                <a:solidFill>
                  <a:schemeClr val="accent3">
                    <a:lumMod val="25000"/>
                  </a:schemeClr>
                </a:solidFill>
                <a:latin typeface="Consolas"/>
                <a:ea typeface="+mn-lt"/>
                <a:cs typeface="+mn-lt"/>
              </a:rPr>
              <a:t>sql</a:t>
            </a:r>
            <a:r>
              <a:rPr lang="en-US" sz="1300" dirty="0">
                <a:solidFill>
                  <a:schemeClr val="accent3">
                    <a:lumMod val="25000"/>
                  </a:schemeClr>
                </a:solidFill>
                <a:latin typeface="Consolas"/>
                <a:ea typeface="+mn-lt"/>
                <a:cs typeface="+mn-lt"/>
              </a:rPr>
              <a:t> SELECT DISTINCT ("</a:t>
            </a:r>
            <a:r>
              <a:rPr lang="en-US" sz="1300" dirty="0" err="1">
                <a:solidFill>
                  <a:schemeClr val="accent3">
                    <a:lumMod val="25000"/>
                  </a:schemeClr>
                </a:solidFill>
                <a:latin typeface="Consolas"/>
                <a:ea typeface="+mn-lt"/>
                <a:cs typeface="+mn-lt"/>
              </a:rPr>
              <a:t>Launch_Site</a:t>
            </a:r>
            <a:r>
              <a:rPr lang="en-US" sz="1300" dirty="0">
                <a:solidFill>
                  <a:schemeClr val="accent3">
                    <a:lumMod val="25000"/>
                  </a:schemeClr>
                </a:solidFill>
                <a:latin typeface="Consolas"/>
                <a:ea typeface="+mn-lt"/>
                <a:cs typeface="+mn-lt"/>
              </a:rPr>
              <a:t>") FROM SPACEXTABLE; </a:t>
            </a:r>
            <a:endParaRPr lang="en-US" sz="1300">
              <a:solidFill>
                <a:schemeClr val="accent3">
                  <a:lumMod val="25000"/>
                </a:schemeClr>
              </a:solidFill>
              <a:latin typeface="Consolas"/>
            </a:endParaRPr>
          </a:p>
          <a:p>
            <a:pPr lvl="1"/>
            <a:r>
              <a:rPr lang="en-US" sz="1300" dirty="0">
                <a:solidFill>
                  <a:schemeClr val="accent3">
                    <a:lumMod val="25000"/>
                  </a:schemeClr>
                </a:solidFill>
                <a:latin typeface="Consolas"/>
                <a:ea typeface="+mn-lt"/>
                <a:cs typeface="+mn-lt"/>
              </a:rPr>
              <a:t>Task 2: %</a:t>
            </a:r>
            <a:r>
              <a:rPr lang="en-US" sz="1300" dirty="0" err="1">
                <a:solidFill>
                  <a:schemeClr val="accent3">
                    <a:lumMod val="25000"/>
                  </a:schemeClr>
                </a:solidFill>
                <a:latin typeface="Consolas"/>
                <a:ea typeface="+mn-lt"/>
                <a:cs typeface="+mn-lt"/>
              </a:rPr>
              <a:t>sql</a:t>
            </a:r>
            <a:r>
              <a:rPr lang="en-US" sz="1300" dirty="0">
                <a:solidFill>
                  <a:schemeClr val="accent3">
                    <a:lumMod val="25000"/>
                  </a:schemeClr>
                </a:solidFill>
                <a:latin typeface="Consolas"/>
                <a:ea typeface="+mn-lt"/>
                <a:cs typeface="+mn-lt"/>
              </a:rPr>
              <a:t> SELECT * FROM SPACEXTABLE WHERE "</a:t>
            </a:r>
            <a:r>
              <a:rPr lang="en-US" sz="1300" dirty="0" err="1">
                <a:solidFill>
                  <a:schemeClr val="accent3">
                    <a:lumMod val="25000"/>
                  </a:schemeClr>
                </a:solidFill>
                <a:latin typeface="Consolas"/>
                <a:ea typeface="+mn-lt"/>
                <a:cs typeface="+mn-lt"/>
              </a:rPr>
              <a:t>Launch_Site</a:t>
            </a:r>
            <a:r>
              <a:rPr lang="en-US" sz="1300" dirty="0">
                <a:solidFill>
                  <a:schemeClr val="accent3">
                    <a:lumMod val="25000"/>
                  </a:schemeClr>
                </a:solidFill>
                <a:latin typeface="Consolas"/>
                <a:ea typeface="+mn-lt"/>
                <a:cs typeface="+mn-lt"/>
              </a:rPr>
              <a:t>" LIKE ('CCA%') LIMIT 5; </a:t>
            </a:r>
            <a:endParaRPr lang="en-US" sz="1300">
              <a:solidFill>
                <a:schemeClr val="accent3">
                  <a:lumMod val="25000"/>
                </a:schemeClr>
              </a:solidFill>
              <a:latin typeface="Consolas"/>
            </a:endParaRPr>
          </a:p>
          <a:p>
            <a:pPr lvl="1"/>
            <a:r>
              <a:rPr lang="en-US" sz="1300" dirty="0">
                <a:solidFill>
                  <a:schemeClr val="accent3">
                    <a:lumMod val="25000"/>
                  </a:schemeClr>
                </a:solidFill>
                <a:latin typeface="Consolas"/>
                <a:ea typeface="+mn-lt"/>
                <a:cs typeface="+mn-lt"/>
              </a:rPr>
              <a:t>Task 3: %</a:t>
            </a:r>
            <a:r>
              <a:rPr lang="en-US" sz="1300" dirty="0" err="1">
                <a:solidFill>
                  <a:schemeClr val="accent3">
                    <a:lumMod val="25000"/>
                  </a:schemeClr>
                </a:solidFill>
                <a:latin typeface="Consolas"/>
                <a:ea typeface="+mn-lt"/>
                <a:cs typeface="+mn-lt"/>
              </a:rPr>
              <a:t>sql</a:t>
            </a:r>
            <a:r>
              <a:rPr lang="en-US" sz="1300" dirty="0">
                <a:solidFill>
                  <a:schemeClr val="accent3">
                    <a:lumMod val="25000"/>
                  </a:schemeClr>
                </a:solidFill>
                <a:latin typeface="Consolas"/>
                <a:ea typeface="+mn-lt"/>
                <a:cs typeface="+mn-lt"/>
              </a:rPr>
              <a:t> SELECT SUM(PAYLOAD_MASS__KG_) FROM SPACEXTABLE WHERE "Customer" = 'NASA (CRS)'; </a:t>
            </a:r>
            <a:endParaRPr lang="en-US" sz="1300">
              <a:solidFill>
                <a:schemeClr val="accent3">
                  <a:lumMod val="25000"/>
                </a:schemeClr>
              </a:solidFill>
              <a:latin typeface="Consolas"/>
            </a:endParaRPr>
          </a:p>
          <a:p>
            <a:pPr lvl="1"/>
            <a:r>
              <a:rPr lang="en-US" sz="1300" dirty="0">
                <a:solidFill>
                  <a:schemeClr val="accent3">
                    <a:lumMod val="25000"/>
                  </a:schemeClr>
                </a:solidFill>
                <a:latin typeface="Consolas"/>
                <a:ea typeface="+mn-lt"/>
                <a:cs typeface="+mn-lt"/>
              </a:rPr>
              <a:t>Task 4: %</a:t>
            </a:r>
            <a:r>
              <a:rPr lang="en-US" sz="1300" dirty="0" err="1">
                <a:solidFill>
                  <a:schemeClr val="accent3">
                    <a:lumMod val="25000"/>
                  </a:schemeClr>
                </a:solidFill>
                <a:latin typeface="Consolas"/>
                <a:ea typeface="+mn-lt"/>
                <a:cs typeface="+mn-lt"/>
              </a:rPr>
              <a:t>sql</a:t>
            </a:r>
            <a:r>
              <a:rPr lang="en-US" sz="1300" dirty="0">
                <a:solidFill>
                  <a:schemeClr val="accent3">
                    <a:lumMod val="25000"/>
                  </a:schemeClr>
                </a:solidFill>
                <a:latin typeface="Consolas"/>
                <a:ea typeface="+mn-lt"/>
                <a:cs typeface="+mn-lt"/>
              </a:rPr>
              <a:t> SELECT AVG(PAYLOAD_MASS__KG_) FROM SPACEXTABLE WHERE "</a:t>
            </a:r>
            <a:r>
              <a:rPr lang="en-US" sz="1300" dirty="0" err="1">
                <a:solidFill>
                  <a:schemeClr val="accent3">
                    <a:lumMod val="25000"/>
                  </a:schemeClr>
                </a:solidFill>
                <a:latin typeface="Consolas"/>
                <a:ea typeface="+mn-lt"/>
                <a:cs typeface="+mn-lt"/>
              </a:rPr>
              <a:t>Booster_Version</a:t>
            </a:r>
            <a:r>
              <a:rPr lang="en-US" sz="1300" dirty="0">
                <a:solidFill>
                  <a:schemeClr val="accent3">
                    <a:lumMod val="25000"/>
                  </a:schemeClr>
                </a:solidFill>
                <a:latin typeface="Consolas"/>
                <a:ea typeface="+mn-lt"/>
                <a:cs typeface="+mn-lt"/>
              </a:rPr>
              <a:t>" LIKE ('F9 v1.1%'); </a:t>
            </a:r>
            <a:endParaRPr lang="en-US" sz="1300">
              <a:solidFill>
                <a:schemeClr val="accent3">
                  <a:lumMod val="25000"/>
                </a:schemeClr>
              </a:solidFill>
              <a:latin typeface="Consolas"/>
            </a:endParaRPr>
          </a:p>
          <a:p>
            <a:pPr lvl="1"/>
            <a:r>
              <a:rPr lang="en-US" sz="1300" dirty="0">
                <a:solidFill>
                  <a:schemeClr val="accent3">
                    <a:lumMod val="25000"/>
                  </a:schemeClr>
                </a:solidFill>
                <a:latin typeface="Consolas"/>
                <a:ea typeface="+mn-lt"/>
                <a:cs typeface="+mn-lt"/>
              </a:rPr>
              <a:t>Task 5: %%</a:t>
            </a:r>
            <a:r>
              <a:rPr lang="en-US" sz="1300" dirty="0" err="1">
                <a:solidFill>
                  <a:schemeClr val="accent3">
                    <a:lumMod val="25000"/>
                  </a:schemeClr>
                </a:solidFill>
                <a:latin typeface="Consolas"/>
                <a:ea typeface="+mn-lt"/>
                <a:cs typeface="+mn-lt"/>
              </a:rPr>
              <a:t>sql</a:t>
            </a:r>
            <a:r>
              <a:rPr lang="en-US" sz="1300" dirty="0">
                <a:solidFill>
                  <a:schemeClr val="accent3">
                    <a:lumMod val="25000"/>
                  </a:schemeClr>
                </a:solidFill>
                <a:latin typeface="Consolas"/>
                <a:ea typeface="+mn-lt"/>
                <a:cs typeface="+mn-lt"/>
              </a:rPr>
              <a:t> SELECT MIN(DATE) FROM SPACEXTABLE </a:t>
            </a:r>
          </a:p>
          <a:p>
            <a:pPr marL="457200" lvl="1" indent="971550">
              <a:buNone/>
            </a:pPr>
            <a:r>
              <a:rPr lang="en-US" sz="1300" dirty="0">
                <a:solidFill>
                  <a:schemeClr val="accent3">
                    <a:lumMod val="25000"/>
                  </a:schemeClr>
                </a:solidFill>
                <a:latin typeface="Consolas"/>
                <a:ea typeface="+mn-lt"/>
                <a:cs typeface="+mn-lt"/>
              </a:rPr>
              <a:t>WHERE "</a:t>
            </a:r>
            <a:r>
              <a:rPr lang="en-US" sz="1300" dirty="0" err="1">
                <a:solidFill>
                  <a:schemeClr val="accent3">
                    <a:lumMod val="25000"/>
                  </a:schemeClr>
                </a:solidFill>
                <a:latin typeface="Consolas"/>
                <a:ea typeface="+mn-lt"/>
                <a:cs typeface="+mn-lt"/>
              </a:rPr>
              <a:t>Mission_Outcome</a:t>
            </a:r>
            <a:r>
              <a:rPr lang="en-US" sz="1300" dirty="0">
                <a:solidFill>
                  <a:schemeClr val="accent3">
                    <a:lumMod val="25000"/>
                  </a:schemeClr>
                </a:solidFill>
                <a:latin typeface="Consolas"/>
                <a:ea typeface="+mn-lt"/>
                <a:cs typeface="+mn-lt"/>
              </a:rPr>
              <a:t>" = 'Success' AND "</a:t>
            </a:r>
            <a:r>
              <a:rPr lang="en-US" sz="1300" dirty="0" err="1">
                <a:solidFill>
                  <a:schemeClr val="accent3">
                    <a:lumMod val="25000"/>
                  </a:schemeClr>
                </a:solidFill>
                <a:latin typeface="Consolas"/>
                <a:ea typeface="+mn-lt"/>
                <a:cs typeface="+mn-lt"/>
              </a:rPr>
              <a:t>Landing_Outcome</a:t>
            </a:r>
            <a:r>
              <a:rPr lang="en-US" sz="1300" dirty="0">
                <a:solidFill>
                  <a:schemeClr val="accent3">
                    <a:lumMod val="25000"/>
                  </a:schemeClr>
                </a:solidFill>
                <a:latin typeface="Consolas"/>
                <a:ea typeface="+mn-lt"/>
                <a:cs typeface="+mn-lt"/>
              </a:rPr>
              <a:t>" LIKE ('%ground%'); </a:t>
            </a:r>
            <a:endParaRPr lang="en-US" sz="1300">
              <a:solidFill>
                <a:schemeClr val="accent3">
                  <a:lumMod val="25000"/>
                </a:schemeClr>
              </a:solidFill>
              <a:latin typeface="Consolas"/>
            </a:endParaRPr>
          </a:p>
          <a:p>
            <a:pPr lvl="1"/>
            <a:r>
              <a:rPr lang="en-US" sz="1300" dirty="0">
                <a:solidFill>
                  <a:schemeClr val="accent3">
                    <a:lumMod val="25000"/>
                  </a:schemeClr>
                </a:solidFill>
                <a:latin typeface="Consolas"/>
                <a:ea typeface="+mn-lt"/>
                <a:cs typeface="+mn-lt"/>
              </a:rPr>
              <a:t>Task 6: %%</a:t>
            </a:r>
            <a:r>
              <a:rPr lang="en-US" sz="1300" dirty="0" err="1">
                <a:solidFill>
                  <a:schemeClr val="accent3">
                    <a:lumMod val="25000"/>
                  </a:schemeClr>
                </a:solidFill>
                <a:latin typeface="Consolas"/>
                <a:ea typeface="+mn-lt"/>
                <a:cs typeface="+mn-lt"/>
              </a:rPr>
              <a:t>sql</a:t>
            </a:r>
            <a:r>
              <a:rPr lang="en-US" sz="1300" dirty="0">
                <a:solidFill>
                  <a:schemeClr val="accent3">
                    <a:lumMod val="25000"/>
                  </a:schemeClr>
                </a:solidFill>
                <a:latin typeface="Consolas"/>
                <a:ea typeface="+mn-lt"/>
                <a:cs typeface="+mn-lt"/>
              </a:rPr>
              <a:t> SELECT "</a:t>
            </a:r>
            <a:r>
              <a:rPr lang="en-US" sz="1300" dirty="0" err="1">
                <a:solidFill>
                  <a:schemeClr val="accent3">
                    <a:lumMod val="25000"/>
                  </a:schemeClr>
                </a:solidFill>
                <a:latin typeface="Consolas"/>
                <a:ea typeface="+mn-lt"/>
                <a:cs typeface="+mn-lt"/>
              </a:rPr>
              <a:t>Booster_Version</a:t>
            </a:r>
            <a:r>
              <a:rPr lang="en-US" sz="1300" dirty="0">
                <a:solidFill>
                  <a:schemeClr val="accent3">
                    <a:lumMod val="25000"/>
                  </a:schemeClr>
                </a:solidFill>
                <a:latin typeface="Consolas"/>
                <a:ea typeface="+mn-lt"/>
                <a:cs typeface="+mn-lt"/>
              </a:rPr>
              <a:t>" FROM SPACEXTABLE </a:t>
            </a:r>
          </a:p>
          <a:p>
            <a:pPr marL="457200" lvl="1" indent="971550">
              <a:buNone/>
            </a:pPr>
            <a:r>
              <a:rPr lang="en-US" sz="1300" dirty="0">
                <a:solidFill>
                  <a:schemeClr val="accent3">
                    <a:lumMod val="25000"/>
                  </a:schemeClr>
                </a:solidFill>
                <a:latin typeface="Consolas"/>
                <a:ea typeface="+mn-lt"/>
                <a:cs typeface="+mn-lt"/>
              </a:rPr>
              <a:t>WHERE "</a:t>
            </a:r>
            <a:r>
              <a:rPr lang="en-US" sz="1300" dirty="0" err="1">
                <a:solidFill>
                  <a:schemeClr val="accent3">
                    <a:lumMod val="25000"/>
                  </a:schemeClr>
                </a:solidFill>
                <a:latin typeface="Consolas"/>
                <a:ea typeface="+mn-lt"/>
                <a:cs typeface="+mn-lt"/>
              </a:rPr>
              <a:t>Landing_Outcome</a:t>
            </a:r>
            <a:r>
              <a:rPr lang="en-US" sz="1300" dirty="0">
                <a:solidFill>
                  <a:schemeClr val="accent3">
                    <a:lumMod val="25000"/>
                  </a:schemeClr>
                </a:solidFill>
                <a:latin typeface="Consolas"/>
                <a:ea typeface="+mn-lt"/>
                <a:cs typeface="+mn-lt"/>
              </a:rPr>
              <a:t>" LIKE ('%Success%') AND "</a:t>
            </a:r>
            <a:r>
              <a:rPr lang="en-US" sz="1300" dirty="0" err="1">
                <a:solidFill>
                  <a:schemeClr val="accent3">
                    <a:lumMod val="25000"/>
                  </a:schemeClr>
                </a:solidFill>
                <a:latin typeface="Consolas"/>
                <a:ea typeface="+mn-lt"/>
                <a:cs typeface="+mn-lt"/>
              </a:rPr>
              <a:t>Landing_Outcome</a:t>
            </a:r>
            <a:r>
              <a:rPr lang="en-US" sz="1300" dirty="0">
                <a:solidFill>
                  <a:schemeClr val="accent3">
                    <a:lumMod val="25000"/>
                  </a:schemeClr>
                </a:solidFill>
                <a:latin typeface="Consolas"/>
                <a:ea typeface="+mn-lt"/>
                <a:cs typeface="+mn-lt"/>
              </a:rPr>
              <a:t>" LIKE ('%drone%') </a:t>
            </a:r>
          </a:p>
          <a:p>
            <a:pPr marL="1371600" lvl="1" indent="57150">
              <a:buNone/>
            </a:pPr>
            <a:r>
              <a:rPr lang="en-US" sz="1300" dirty="0">
                <a:solidFill>
                  <a:schemeClr val="accent3">
                    <a:lumMod val="25000"/>
                  </a:schemeClr>
                </a:solidFill>
                <a:latin typeface="Consolas"/>
                <a:ea typeface="+mn-lt"/>
                <a:cs typeface="+mn-lt"/>
              </a:rPr>
              <a:t>AND PAYLOAD_MASS__KG_ BETWEEN 4000 AND 6000; </a:t>
            </a:r>
            <a:endParaRPr lang="en-US" sz="1300">
              <a:solidFill>
                <a:schemeClr val="accent3">
                  <a:lumMod val="25000"/>
                </a:schemeClr>
              </a:solidFill>
              <a:latin typeface="Consolas"/>
            </a:endParaRPr>
          </a:p>
          <a:p>
            <a:pPr lvl="1"/>
            <a:r>
              <a:rPr lang="en-US" sz="1300" dirty="0">
                <a:solidFill>
                  <a:schemeClr val="accent3">
                    <a:lumMod val="25000"/>
                  </a:schemeClr>
                </a:solidFill>
                <a:latin typeface="Consolas"/>
                <a:ea typeface="+mn-lt"/>
                <a:cs typeface="+mn-lt"/>
              </a:rPr>
              <a:t>Task 7: %</a:t>
            </a:r>
            <a:r>
              <a:rPr lang="en-US" sz="1300" dirty="0" err="1">
                <a:solidFill>
                  <a:schemeClr val="accent3">
                    <a:lumMod val="25000"/>
                  </a:schemeClr>
                </a:solidFill>
                <a:latin typeface="Consolas"/>
                <a:ea typeface="+mn-lt"/>
                <a:cs typeface="+mn-lt"/>
              </a:rPr>
              <a:t>sql</a:t>
            </a:r>
            <a:r>
              <a:rPr lang="en-US" sz="1300" dirty="0">
                <a:solidFill>
                  <a:schemeClr val="accent3">
                    <a:lumMod val="25000"/>
                  </a:schemeClr>
                </a:solidFill>
                <a:latin typeface="Consolas"/>
                <a:ea typeface="+mn-lt"/>
                <a:cs typeface="+mn-lt"/>
              </a:rPr>
              <a:t> SELECT COUNT("</a:t>
            </a:r>
            <a:r>
              <a:rPr lang="en-US" sz="1300" dirty="0" err="1">
                <a:solidFill>
                  <a:schemeClr val="accent3">
                    <a:lumMod val="25000"/>
                  </a:schemeClr>
                </a:solidFill>
                <a:latin typeface="Consolas"/>
                <a:ea typeface="+mn-lt"/>
                <a:cs typeface="+mn-lt"/>
              </a:rPr>
              <a:t>Mission_Outcome</a:t>
            </a:r>
            <a:r>
              <a:rPr lang="en-US" sz="1300" dirty="0">
                <a:solidFill>
                  <a:schemeClr val="accent3">
                    <a:lumMod val="25000"/>
                  </a:schemeClr>
                </a:solidFill>
                <a:latin typeface="Consolas"/>
                <a:ea typeface="+mn-lt"/>
                <a:cs typeface="+mn-lt"/>
              </a:rPr>
              <a:t>") FROM SPACEXTABLE; </a:t>
            </a:r>
            <a:endParaRPr lang="en-US" sz="1300">
              <a:solidFill>
                <a:schemeClr val="accent3">
                  <a:lumMod val="25000"/>
                </a:schemeClr>
              </a:solidFill>
              <a:latin typeface="Consolas"/>
            </a:endParaRPr>
          </a:p>
          <a:p>
            <a:pPr lvl="1"/>
            <a:r>
              <a:rPr lang="en-US" sz="1300" dirty="0">
                <a:solidFill>
                  <a:schemeClr val="accent3">
                    <a:lumMod val="25000"/>
                  </a:schemeClr>
                </a:solidFill>
                <a:latin typeface="Consolas"/>
                <a:ea typeface="+mn-lt"/>
                <a:cs typeface="+mn-lt"/>
              </a:rPr>
              <a:t>Task 8: %%</a:t>
            </a:r>
            <a:r>
              <a:rPr lang="en-US" sz="1300" err="1">
                <a:solidFill>
                  <a:schemeClr val="accent3">
                    <a:lumMod val="25000"/>
                  </a:schemeClr>
                </a:solidFill>
                <a:latin typeface="Consolas"/>
                <a:ea typeface="+mn-lt"/>
                <a:cs typeface="+mn-lt"/>
              </a:rPr>
              <a:t>sql</a:t>
            </a:r>
            <a:r>
              <a:rPr lang="en-US" sz="1300" dirty="0">
                <a:solidFill>
                  <a:schemeClr val="accent3">
                    <a:lumMod val="25000"/>
                  </a:schemeClr>
                </a:solidFill>
                <a:latin typeface="Consolas"/>
                <a:ea typeface="+mn-lt"/>
                <a:cs typeface="+mn-lt"/>
              </a:rPr>
              <a:t> SELECT "</a:t>
            </a:r>
            <a:r>
              <a:rPr lang="en-US" sz="1300" err="1">
                <a:solidFill>
                  <a:schemeClr val="accent3">
                    <a:lumMod val="25000"/>
                  </a:schemeClr>
                </a:solidFill>
                <a:latin typeface="Consolas"/>
                <a:ea typeface="+mn-lt"/>
                <a:cs typeface="+mn-lt"/>
              </a:rPr>
              <a:t>Booster_Version</a:t>
            </a:r>
            <a:r>
              <a:rPr lang="en-US" sz="1300" dirty="0">
                <a:solidFill>
                  <a:schemeClr val="accent3">
                    <a:lumMod val="25000"/>
                  </a:schemeClr>
                </a:solidFill>
                <a:latin typeface="Consolas"/>
                <a:ea typeface="+mn-lt"/>
                <a:cs typeface="+mn-lt"/>
              </a:rPr>
              <a:t>" FROM SPACEXTABLE </a:t>
            </a:r>
            <a:endParaRPr lang="en-US" sz="1300">
              <a:solidFill>
                <a:schemeClr val="accent3">
                  <a:lumMod val="25000"/>
                </a:schemeClr>
              </a:solidFill>
              <a:latin typeface="Consolas"/>
              <a:ea typeface="+mn-lt"/>
              <a:cs typeface="+mn-lt"/>
            </a:endParaRPr>
          </a:p>
          <a:p>
            <a:pPr marL="457200" lvl="1" indent="971550">
              <a:buNone/>
            </a:pPr>
            <a:r>
              <a:rPr lang="en-US" sz="1300" dirty="0">
                <a:solidFill>
                  <a:schemeClr val="accent3">
                    <a:lumMod val="25000"/>
                  </a:schemeClr>
                </a:solidFill>
                <a:latin typeface="Consolas"/>
                <a:ea typeface="+mn-lt"/>
                <a:cs typeface="+mn-lt"/>
              </a:rPr>
              <a:t>WHERE PAYLOAD_MASS__KG_ = (SELECT MAX(PAYLOAD_MASS__KG_) FROM SPACEXTABLE);</a:t>
            </a:r>
            <a:endParaRPr lang="en-US" sz="1300">
              <a:solidFill>
                <a:schemeClr val="accent3">
                  <a:lumMod val="25000"/>
                </a:schemeClr>
              </a:solidFill>
              <a:latin typeface="Consolas"/>
            </a:endParaRPr>
          </a:p>
          <a:p>
            <a:pPr lvl="1"/>
            <a:r>
              <a:rPr lang="en-US" sz="1300" dirty="0">
                <a:solidFill>
                  <a:schemeClr val="accent3">
                    <a:lumMod val="25000"/>
                  </a:schemeClr>
                </a:solidFill>
                <a:latin typeface="Consolas"/>
                <a:ea typeface="+mn-lt"/>
                <a:cs typeface="+mn-lt"/>
              </a:rPr>
              <a:t>Task 9: %%</a:t>
            </a:r>
            <a:r>
              <a:rPr lang="en-US" sz="1300" dirty="0" err="1">
                <a:solidFill>
                  <a:schemeClr val="accent3">
                    <a:lumMod val="25000"/>
                  </a:schemeClr>
                </a:solidFill>
                <a:latin typeface="Consolas"/>
                <a:ea typeface="+mn-lt"/>
                <a:cs typeface="+mn-lt"/>
              </a:rPr>
              <a:t>sql</a:t>
            </a:r>
            <a:r>
              <a:rPr lang="en-US" sz="1300" dirty="0">
                <a:solidFill>
                  <a:schemeClr val="accent3">
                    <a:lumMod val="25000"/>
                  </a:schemeClr>
                </a:solidFill>
                <a:latin typeface="Consolas"/>
                <a:ea typeface="+mn-lt"/>
                <a:cs typeface="+mn-lt"/>
              </a:rPr>
              <a:t> SELECT </a:t>
            </a:r>
            <a:r>
              <a:rPr lang="en-US" sz="1300" dirty="0" err="1">
                <a:solidFill>
                  <a:schemeClr val="accent3">
                    <a:lumMod val="25000"/>
                  </a:schemeClr>
                </a:solidFill>
                <a:latin typeface="Consolas"/>
                <a:ea typeface="+mn-lt"/>
                <a:cs typeface="+mn-lt"/>
              </a:rPr>
              <a:t>substr</a:t>
            </a:r>
            <a:r>
              <a:rPr lang="en-US" sz="1300" dirty="0">
                <a:solidFill>
                  <a:schemeClr val="accent3">
                    <a:lumMod val="25000"/>
                  </a:schemeClr>
                </a:solidFill>
                <a:latin typeface="Consolas"/>
                <a:ea typeface="+mn-lt"/>
                <a:cs typeface="+mn-lt"/>
              </a:rPr>
              <a:t>(Date, 6,2) AS Month, "</a:t>
            </a:r>
            <a:r>
              <a:rPr lang="en-US" sz="1300" dirty="0" err="1">
                <a:solidFill>
                  <a:schemeClr val="accent3">
                    <a:lumMod val="25000"/>
                  </a:schemeClr>
                </a:solidFill>
                <a:latin typeface="Consolas"/>
                <a:ea typeface="+mn-lt"/>
                <a:cs typeface="+mn-lt"/>
              </a:rPr>
              <a:t>Landing_Outcome</a:t>
            </a:r>
            <a:r>
              <a:rPr lang="en-US" sz="1300" dirty="0">
                <a:solidFill>
                  <a:schemeClr val="accent3">
                    <a:lumMod val="25000"/>
                  </a:schemeClr>
                </a:solidFill>
                <a:latin typeface="Consolas"/>
                <a:ea typeface="+mn-lt"/>
                <a:cs typeface="+mn-lt"/>
              </a:rPr>
              <a:t>", "</a:t>
            </a:r>
            <a:r>
              <a:rPr lang="en-US" sz="1300" dirty="0" err="1">
                <a:solidFill>
                  <a:schemeClr val="accent3">
                    <a:lumMod val="25000"/>
                  </a:schemeClr>
                </a:solidFill>
                <a:latin typeface="Consolas"/>
                <a:ea typeface="+mn-lt"/>
                <a:cs typeface="+mn-lt"/>
              </a:rPr>
              <a:t>Booster_Version</a:t>
            </a:r>
            <a:r>
              <a:rPr lang="en-US" sz="1300" dirty="0">
                <a:solidFill>
                  <a:schemeClr val="accent3">
                    <a:lumMod val="25000"/>
                  </a:schemeClr>
                </a:solidFill>
                <a:latin typeface="Consolas"/>
                <a:ea typeface="+mn-lt"/>
                <a:cs typeface="+mn-lt"/>
              </a:rPr>
              <a:t>", "</a:t>
            </a:r>
            <a:r>
              <a:rPr lang="en-US" sz="1300" dirty="0" err="1">
                <a:solidFill>
                  <a:schemeClr val="accent3">
                    <a:lumMod val="25000"/>
                  </a:schemeClr>
                </a:solidFill>
                <a:latin typeface="Consolas"/>
                <a:ea typeface="+mn-lt"/>
                <a:cs typeface="+mn-lt"/>
              </a:rPr>
              <a:t>Launch_Site</a:t>
            </a:r>
            <a:r>
              <a:rPr lang="en-US" sz="1300" dirty="0">
                <a:solidFill>
                  <a:schemeClr val="accent3">
                    <a:lumMod val="25000"/>
                  </a:schemeClr>
                </a:solidFill>
                <a:latin typeface="Consolas"/>
                <a:ea typeface="+mn-lt"/>
                <a:cs typeface="+mn-lt"/>
              </a:rPr>
              <a:t>" </a:t>
            </a:r>
          </a:p>
          <a:p>
            <a:pPr marL="457200" lvl="1" indent="971550">
              <a:buNone/>
            </a:pPr>
            <a:r>
              <a:rPr lang="en-US" sz="1300" dirty="0">
                <a:solidFill>
                  <a:schemeClr val="accent3">
                    <a:lumMod val="25000"/>
                  </a:schemeClr>
                </a:solidFill>
                <a:latin typeface="Consolas"/>
                <a:ea typeface="+mn-lt"/>
                <a:cs typeface="+mn-lt"/>
              </a:rPr>
              <a:t>from SPACEXTABLE WHERE "</a:t>
            </a:r>
            <a:r>
              <a:rPr lang="en-US" sz="1300" dirty="0" err="1">
                <a:solidFill>
                  <a:schemeClr val="accent3">
                    <a:lumMod val="25000"/>
                  </a:schemeClr>
                </a:solidFill>
                <a:latin typeface="Consolas"/>
                <a:ea typeface="+mn-lt"/>
                <a:cs typeface="+mn-lt"/>
              </a:rPr>
              <a:t>Landing_Outcome</a:t>
            </a:r>
            <a:r>
              <a:rPr lang="en-US" sz="1300" dirty="0">
                <a:solidFill>
                  <a:schemeClr val="accent3">
                    <a:lumMod val="25000"/>
                  </a:schemeClr>
                </a:solidFill>
                <a:latin typeface="Consolas"/>
                <a:ea typeface="+mn-lt"/>
                <a:cs typeface="+mn-lt"/>
              </a:rPr>
              <a:t>" LIKE ('%Failure%') AND "</a:t>
            </a:r>
            <a:r>
              <a:rPr lang="en-US" sz="1300" dirty="0" err="1">
                <a:solidFill>
                  <a:schemeClr val="accent3">
                    <a:lumMod val="25000"/>
                  </a:schemeClr>
                </a:solidFill>
                <a:latin typeface="Consolas"/>
                <a:ea typeface="+mn-lt"/>
                <a:cs typeface="+mn-lt"/>
              </a:rPr>
              <a:t>Landing_Outcome</a:t>
            </a:r>
            <a:r>
              <a:rPr lang="en-US" sz="1300" dirty="0">
                <a:solidFill>
                  <a:schemeClr val="accent3">
                    <a:lumMod val="25000"/>
                  </a:schemeClr>
                </a:solidFill>
                <a:latin typeface="Consolas"/>
                <a:ea typeface="+mn-lt"/>
                <a:cs typeface="+mn-lt"/>
              </a:rPr>
              <a:t>" LIKE ('%drone%') </a:t>
            </a:r>
            <a:endParaRPr lang="en-US" sz="1300">
              <a:solidFill>
                <a:schemeClr val="accent3">
                  <a:lumMod val="25000"/>
                </a:schemeClr>
              </a:solidFill>
              <a:latin typeface="Consolas"/>
              <a:ea typeface="+mn-lt"/>
              <a:cs typeface="+mn-lt"/>
            </a:endParaRPr>
          </a:p>
          <a:p>
            <a:pPr marL="457200" lvl="1" indent="971550">
              <a:buNone/>
            </a:pPr>
            <a:r>
              <a:rPr lang="en-US" sz="1300" dirty="0">
                <a:solidFill>
                  <a:schemeClr val="accent3">
                    <a:lumMod val="25000"/>
                  </a:schemeClr>
                </a:solidFill>
                <a:latin typeface="Consolas"/>
                <a:ea typeface="+mn-lt"/>
                <a:cs typeface="+mn-lt"/>
              </a:rPr>
              <a:t>AND </a:t>
            </a:r>
            <a:r>
              <a:rPr lang="en-US" sz="1300" dirty="0" err="1">
                <a:solidFill>
                  <a:schemeClr val="accent3">
                    <a:lumMod val="25000"/>
                  </a:schemeClr>
                </a:solidFill>
                <a:latin typeface="Consolas"/>
                <a:ea typeface="+mn-lt"/>
                <a:cs typeface="+mn-lt"/>
              </a:rPr>
              <a:t>substr</a:t>
            </a:r>
            <a:r>
              <a:rPr lang="en-US" sz="1300" dirty="0">
                <a:solidFill>
                  <a:schemeClr val="accent3">
                    <a:lumMod val="25000"/>
                  </a:schemeClr>
                </a:solidFill>
                <a:latin typeface="Consolas"/>
                <a:ea typeface="+mn-lt"/>
                <a:cs typeface="+mn-lt"/>
              </a:rPr>
              <a:t>(Date,0,5)='2015';</a:t>
            </a:r>
            <a:endParaRPr lang="en-US" sz="1300">
              <a:solidFill>
                <a:schemeClr val="accent3">
                  <a:lumMod val="25000"/>
                </a:schemeClr>
              </a:solidFill>
              <a:latin typeface="Consolas"/>
            </a:endParaRPr>
          </a:p>
          <a:p>
            <a:pPr lvl="1"/>
            <a:r>
              <a:rPr lang="en-US" sz="1300" dirty="0">
                <a:solidFill>
                  <a:schemeClr val="accent3">
                    <a:lumMod val="25000"/>
                  </a:schemeClr>
                </a:solidFill>
                <a:latin typeface="Consolas"/>
                <a:ea typeface="+mn-lt"/>
                <a:cs typeface="+mn-lt"/>
              </a:rPr>
              <a:t>Task 10: %%</a:t>
            </a:r>
            <a:r>
              <a:rPr lang="en-US" sz="1300" err="1">
                <a:solidFill>
                  <a:schemeClr val="accent3">
                    <a:lumMod val="25000"/>
                  </a:schemeClr>
                </a:solidFill>
                <a:latin typeface="Consolas"/>
                <a:ea typeface="+mn-lt"/>
                <a:cs typeface="+mn-lt"/>
              </a:rPr>
              <a:t>sql</a:t>
            </a:r>
            <a:r>
              <a:rPr lang="en-US" sz="1300" dirty="0">
                <a:solidFill>
                  <a:schemeClr val="accent3">
                    <a:lumMod val="25000"/>
                  </a:schemeClr>
                </a:solidFill>
                <a:latin typeface="Consolas"/>
                <a:ea typeface="+mn-lt"/>
                <a:cs typeface="+mn-lt"/>
              </a:rPr>
              <a:t> SELECT * FROM (SELECT "</a:t>
            </a:r>
            <a:r>
              <a:rPr lang="en-US" sz="1300" dirty="0" err="1">
                <a:solidFill>
                  <a:schemeClr val="accent3">
                    <a:lumMod val="25000"/>
                  </a:schemeClr>
                </a:solidFill>
                <a:latin typeface="Consolas"/>
                <a:ea typeface="+mn-lt"/>
                <a:cs typeface="+mn-lt"/>
              </a:rPr>
              <a:t>Landing_Outcome</a:t>
            </a:r>
            <a:r>
              <a:rPr lang="en-US" sz="1300" dirty="0">
                <a:solidFill>
                  <a:schemeClr val="accent3">
                    <a:lumMod val="25000"/>
                  </a:schemeClr>
                </a:solidFill>
                <a:latin typeface="Consolas"/>
                <a:ea typeface="+mn-lt"/>
                <a:cs typeface="+mn-lt"/>
              </a:rPr>
              <a:t>", COUNT(*) AS QTY FROM SPACEXTABLE </a:t>
            </a:r>
          </a:p>
          <a:p>
            <a:pPr marL="457200" lvl="1" indent="971550">
              <a:buNone/>
            </a:pPr>
            <a:r>
              <a:rPr lang="en-US" sz="1300" dirty="0">
                <a:solidFill>
                  <a:schemeClr val="accent3">
                    <a:lumMod val="25000"/>
                  </a:schemeClr>
                </a:solidFill>
                <a:latin typeface="Consolas"/>
                <a:ea typeface="+mn-lt"/>
                <a:cs typeface="+mn-lt"/>
              </a:rPr>
              <a:t>WHERE Date BETWEEN "2010-06-04" and "2017-03-20" GROUP BY "</a:t>
            </a:r>
            <a:r>
              <a:rPr lang="en-US" sz="1300" err="1">
                <a:solidFill>
                  <a:schemeClr val="accent3">
                    <a:lumMod val="25000"/>
                  </a:schemeClr>
                </a:solidFill>
                <a:latin typeface="Consolas"/>
                <a:ea typeface="+mn-lt"/>
                <a:cs typeface="+mn-lt"/>
              </a:rPr>
              <a:t>Landing_Outcome</a:t>
            </a:r>
            <a:r>
              <a:rPr lang="en-US" sz="1300" dirty="0">
                <a:solidFill>
                  <a:schemeClr val="accent3">
                    <a:lumMod val="25000"/>
                  </a:schemeClr>
                </a:solidFill>
                <a:latin typeface="Consolas"/>
                <a:ea typeface="+mn-lt"/>
                <a:cs typeface="+mn-lt"/>
              </a:rPr>
              <a:t>" ) AS TASK_10_TABLE;</a:t>
            </a:r>
            <a:endParaRPr lang="en-US" sz="1300">
              <a:solidFill>
                <a:schemeClr val="accent3">
                  <a:lumMod val="25000"/>
                </a:schemeClr>
              </a:solidFill>
              <a:latin typeface="Consolas"/>
            </a:endParaRPr>
          </a:p>
          <a:p>
            <a:pPr>
              <a:lnSpc>
                <a:spcPct val="100000"/>
              </a:lnSpc>
              <a:spcBef>
                <a:spcPts val="1400"/>
              </a:spcBef>
            </a:pPr>
            <a:r>
              <a:rPr lang="en-US" sz="2200" dirty="0">
                <a:solidFill>
                  <a:schemeClr val="accent3">
                    <a:lumMod val="25000"/>
                  </a:schemeClr>
                </a:solidFill>
                <a:latin typeface="Abadi"/>
              </a:rPr>
              <a:t>GitHub URL of EDA with SQL notebook: </a:t>
            </a:r>
            <a:r>
              <a:rPr lang="en-US" sz="2000" dirty="0">
                <a:solidFill>
                  <a:srgbClr val="0070C0"/>
                </a:solidFill>
                <a:latin typeface="Abadi"/>
                <a:ea typeface="+mn-lt"/>
                <a:cs typeface="+mn-lt"/>
                <a:hlinkClick r:id="rId3">
                  <a:extLst>
                    <a:ext uri="{A12FA001-AC4F-418D-AE19-62706E023703}">
                      <ahyp:hlinkClr xmlns:ahyp="http://schemas.microsoft.com/office/drawing/2018/hyperlinkcolor" val="tx"/>
                    </a:ext>
                  </a:extLst>
                </a:hlinkClick>
              </a:rPr>
              <a:t>Module-2_jupyter-labs-eda-sql.ipynb</a:t>
            </a:r>
            <a:endParaRPr lang="en-US" sz="2000" b="1">
              <a:solidFill>
                <a:srgbClr val="0070C0"/>
              </a:solidFill>
              <a:latin typeface="Abadi"/>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822"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following map objects have been created and added: </a:t>
            </a:r>
            <a:endParaRPr lang="en-US" sz="220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latin typeface="Abadi"/>
              </a:rPr>
              <a:t>Folium Map object (</a:t>
            </a:r>
            <a:r>
              <a:rPr lang="en-US" sz="1800" err="1">
                <a:latin typeface="Consolas"/>
              </a:rPr>
              <a:t>folium.Map</a:t>
            </a:r>
            <a:r>
              <a:rPr lang="en-US" sz="1800" dirty="0">
                <a:latin typeface="Abadi"/>
              </a:rPr>
              <a:t>) to create a map </a:t>
            </a:r>
          </a:p>
          <a:p>
            <a:pPr lvl="1">
              <a:lnSpc>
                <a:spcPct val="100000"/>
              </a:lnSpc>
              <a:spcBef>
                <a:spcPts val="1400"/>
              </a:spcBef>
              <a:buFont typeface="Courier New" panose="020B0604020202020204" pitchFamily="34" charset="0"/>
              <a:buChar char="o"/>
            </a:pPr>
            <a:r>
              <a:rPr lang="en-US" sz="1800" dirty="0">
                <a:latin typeface="Abadi"/>
              </a:rPr>
              <a:t>Circle object (</a:t>
            </a:r>
            <a:r>
              <a:rPr lang="en-US" sz="1800" err="1">
                <a:latin typeface="Consolas"/>
              </a:rPr>
              <a:t>folium.Circle</a:t>
            </a:r>
            <a:r>
              <a:rPr lang="en-US" sz="1800" dirty="0">
                <a:latin typeface="Abadi"/>
              </a:rPr>
              <a:t>) to add a highlighted circle area for each launch site</a:t>
            </a:r>
          </a:p>
          <a:p>
            <a:pPr lvl="1">
              <a:lnSpc>
                <a:spcPct val="100000"/>
              </a:lnSpc>
              <a:spcBef>
                <a:spcPts val="1400"/>
              </a:spcBef>
              <a:buFont typeface="Courier New" panose="020B0604020202020204" pitchFamily="34" charset="0"/>
              <a:buChar char="o"/>
            </a:pPr>
            <a:r>
              <a:rPr lang="en-US" sz="1800" dirty="0">
                <a:latin typeface="Abadi"/>
              </a:rPr>
              <a:t>Marker object (</a:t>
            </a:r>
            <a:r>
              <a:rPr lang="en-US" sz="1800" err="1">
                <a:latin typeface="Consolas"/>
              </a:rPr>
              <a:t>folium.map.Marker</a:t>
            </a:r>
            <a:r>
              <a:rPr lang="en-US" sz="1800" dirty="0">
                <a:latin typeface="Abadi"/>
              </a:rPr>
              <a:t>) to mark specific locations on the map</a:t>
            </a:r>
          </a:p>
          <a:p>
            <a:pPr lvl="1">
              <a:lnSpc>
                <a:spcPct val="100000"/>
              </a:lnSpc>
              <a:spcBef>
                <a:spcPts val="1400"/>
              </a:spcBef>
              <a:buFont typeface="Courier New" panose="020B0604020202020204" pitchFamily="34" charset="0"/>
              <a:buChar char="o"/>
            </a:pPr>
            <a:r>
              <a:rPr lang="en-US" sz="1800" dirty="0">
                <a:latin typeface="Abadi"/>
              </a:rPr>
              <a:t>Polyline object (</a:t>
            </a:r>
            <a:r>
              <a:rPr lang="en-US" sz="1800" err="1">
                <a:latin typeface="Consolas"/>
              </a:rPr>
              <a:t>folium.PolyLine</a:t>
            </a:r>
            <a:r>
              <a:rPr lang="en-US" sz="1800" dirty="0">
                <a:latin typeface="Abadi"/>
              </a:rPr>
              <a:t>) to draw a line between two points</a:t>
            </a:r>
          </a:p>
          <a:p>
            <a:pPr lvl="1">
              <a:lnSpc>
                <a:spcPct val="100000"/>
              </a:lnSpc>
              <a:spcBef>
                <a:spcPts val="1400"/>
              </a:spcBef>
              <a:buFont typeface="Courier New" panose="020B0604020202020204" pitchFamily="34" charset="0"/>
              <a:buChar char="o"/>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GitHub URL of Interactive Map with Folium: </a:t>
            </a:r>
            <a:endParaRPr lang="en-US" sz="2200" b="1" dirty="0">
              <a:solidFill>
                <a:schemeClr val="accent3">
                  <a:lumMod val="25000"/>
                </a:schemeClr>
              </a:solidFill>
              <a:latin typeface="Abadi" panose="020B0604020104020204" pitchFamily="34" charset="0"/>
            </a:endParaRPr>
          </a:p>
          <a:p>
            <a:pPr marL="0" indent="228600">
              <a:lnSpc>
                <a:spcPct val="100000"/>
              </a:lnSpc>
              <a:spcBef>
                <a:spcPts val="0"/>
              </a:spcBef>
              <a:buNone/>
            </a:pPr>
            <a:r>
              <a:rPr lang="en-US" sz="2000" dirty="0">
                <a:solidFill>
                  <a:srgbClr val="0070C0"/>
                </a:solidFill>
                <a:latin typeface="Abadi"/>
                <a:ea typeface="+mn-lt"/>
                <a:cs typeface="+mn-lt"/>
                <a:hlinkClick r:id="rId3">
                  <a:extLst>
                    <a:ext uri="{A12FA001-AC4F-418D-AE19-62706E023703}">
                      <ahyp:hlinkClr xmlns:ahyp="http://schemas.microsoft.com/office/drawing/2018/hyperlinkcolor" val="tx"/>
                    </a:ext>
                  </a:extLst>
                </a:hlinkClick>
              </a:rPr>
              <a:t>Module-3_jupyter-labs-launch-sites.ipynb</a:t>
            </a:r>
            <a:endParaRPr lang="en-US" sz="2000">
              <a:solidFill>
                <a:srgbClr val="0070C0"/>
              </a:solidFill>
              <a:latin typeface="Abadi"/>
            </a:endParaRPr>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92939" cy="439252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following plots/graphs and interactions have been added to the dashboard:</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Dropdown menu </a:t>
            </a:r>
            <a:r>
              <a:rPr lang="en-US" sz="1800" dirty="0">
                <a:solidFill>
                  <a:schemeClr val="accent3">
                    <a:lumMod val="25000"/>
                  </a:schemeClr>
                </a:solidFill>
                <a:latin typeface="Consolas"/>
              </a:rPr>
              <a:t>(</a:t>
            </a:r>
            <a:r>
              <a:rPr lang="en-US" sz="1800" err="1">
                <a:solidFill>
                  <a:schemeClr val="accent3">
                    <a:lumMod val="25000"/>
                  </a:schemeClr>
                </a:solidFill>
                <a:latin typeface="Consolas"/>
              </a:rPr>
              <a:t>dcc.Dropdown</a:t>
            </a:r>
            <a:r>
              <a:rPr lang="en-US" sz="1800" dirty="0">
                <a:solidFill>
                  <a:schemeClr val="accent3">
                    <a:lumMod val="25000"/>
                  </a:schemeClr>
                </a:solidFill>
                <a:latin typeface="Abadi"/>
              </a:rPr>
              <a:t>) to enable users to select launch sites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Pie chart (</a:t>
            </a:r>
            <a:r>
              <a:rPr lang="en-US" sz="1800" dirty="0" err="1">
                <a:solidFill>
                  <a:schemeClr val="accent3">
                    <a:lumMod val="25000"/>
                  </a:schemeClr>
                </a:solidFill>
                <a:latin typeface="Consolas"/>
              </a:rPr>
              <a:t>px.pie</a:t>
            </a:r>
            <a:r>
              <a:rPr lang="en-US" sz="1800" dirty="0">
                <a:solidFill>
                  <a:schemeClr val="accent3">
                    <a:lumMod val="25000"/>
                  </a:schemeClr>
                </a:solidFill>
                <a:latin typeface="Abadi"/>
              </a:rPr>
              <a:t>) to visualize success rate per launch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Range slider (</a:t>
            </a:r>
            <a:r>
              <a:rPr lang="en-US" sz="1800" err="1">
                <a:solidFill>
                  <a:schemeClr val="accent3">
                    <a:lumMod val="25000"/>
                  </a:schemeClr>
                </a:solidFill>
                <a:latin typeface="Consolas"/>
              </a:rPr>
              <a:t>dcc.RangeSlider</a:t>
            </a:r>
            <a:r>
              <a:rPr lang="en-US" sz="1800" dirty="0">
                <a:solidFill>
                  <a:schemeClr val="accent3">
                    <a:lumMod val="25000"/>
                  </a:schemeClr>
                </a:solidFill>
                <a:latin typeface="Abadi"/>
              </a:rPr>
              <a:t>) to enable users to select a payload range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Scatter plot (</a:t>
            </a:r>
            <a:r>
              <a:rPr lang="en-US" sz="1800" dirty="0" err="1">
                <a:solidFill>
                  <a:schemeClr val="accent3">
                    <a:lumMod val="25000"/>
                  </a:schemeClr>
                </a:solidFill>
                <a:latin typeface="Consolas"/>
              </a:rPr>
              <a:t>px.scatter</a:t>
            </a:r>
            <a:r>
              <a:rPr lang="en-US" sz="1800" dirty="0">
                <a:solidFill>
                  <a:schemeClr val="accent3">
                    <a:lumMod val="25000"/>
                  </a:schemeClr>
                </a:solidFill>
                <a:latin typeface="Abadi"/>
              </a:rPr>
              <a:t>) to visualize how payload and mission outcomes are correlated</a:t>
            </a:r>
          </a:p>
          <a:p>
            <a:pPr lvl="1">
              <a:lnSpc>
                <a:spcPct val="100000"/>
              </a:lnSpc>
              <a:spcBef>
                <a:spcPts val="1400"/>
              </a:spcBef>
              <a:buFont typeface="Courier New" panose="020B0604020202020204" pitchFamily="34" charset="0"/>
              <a:buChar char="o"/>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GitHub URL of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app: </a:t>
            </a:r>
            <a:endParaRPr lang="en-US" sz="2200" dirty="0">
              <a:solidFill>
                <a:schemeClr val="accent3">
                  <a:lumMod val="25000"/>
                </a:schemeClr>
              </a:solidFill>
              <a:latin typeface="Abadi"/>
              <a:ea typeface="+mn-lt"/>
              <a:cs typeface="+mn-lt"/>
            </a:endParaRPr>
          </a:p>
          <a:p>
            <a:pPr marL="0" indent="228600">
              <a:lnSpc>
                <a:spcPct val="100000"/>
              </a:lnSpc>
              <a:spcBef>
                <a:spcPts val="0"/>
              </a:spcBef>
              <a:buNone/>
            </a:pPr>
            <a:r>
              <a:rPr lang="en-US" sz="2000" dirty="0">
                <a:solidFill>
                  <a:srgbClr val="0070C0"/>
                </a:solidFill>
                <a:latin typeface="Abadi"/>
                <a:ea typeface="+mn-lt"/>
                <a:cs typeface="+mn-lt"/>
                <a:hlinkClick r:id="rId3">
                  <a:extLst>
                    <a:ext uri="{A12FA001-AC4F-418D-AE19-62706E023703}">
                      <ahyp:hlinkClr xmlns:ahyp="http://schemas.microsoft.com/office/drawing/2018/hyperlinkcolor" val="tx"/>
                    </a:ext>
                  </a:extLst>
                </a:hlinkClick>
              </a:rPr>
              <a:t>Module-3_spacex_dash_app.py</a:t>
            </a:r>
            <a:endParaRPr lang="en-US" sz="2000">
              <a:solidFill>
                <a:srgbClr val="0070C0"/>
              </a:solidFill>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Model development process: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GitHub URL of Predictive Analysis lab: </a:t>
            </a:r>
          </a:p>
          <a:p>
            <a:pPr marL="0" indent="228600">
              <a:lnSpc>
                <a:spcPct val="100000"/>
              </a:lnSpc>
              <a:spcBef>
                <a:spcPts val="0"/>
              </a:spcBef>
              <a:buNone/>
            </a:pPr>
            <a:r>
              <a:rPr lang="en-US" sz="2000" dirty="0">
                <a:solidFill>
                  <a:srgbClr val="0070C0"/>
                </a:solidFill>
                <a:latin typeface="Abadi"/>
                <a:cs typeface="Calibri"/>
                <a:hlinkClick r:id="rId3">
                  <a:extLst>
                    <a:ext uri="{A12FA001-AC4F-418D-AE19-62706E023703}">
                      <ahyp:hlinkClr xmlns:ahyp="http://schemas.microsoft.com/office/drawing/2018/hyperlinkcolor" val="tx"/>
                    </a:ext>
                  </a:extLst>
                </a:hlinkClick>
              </a:rPr>
              <a:t>Module-4_jupyter-labs-machine-learning.ipynb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022CD71C-0C9B-9442-26C6-370AC1F2255B}"/>
              </a:ext>
            </a:extLst>
          </p:cNvPr>
          <p:cNvGraphicFramePr/>
          <p:nvPr>
            <p:extLst>
              <p:ext uri="{D42A27DB-BD31-4B8C-83A1-F6EECF244321}">
                <p14:modId xmlns:p14="http://schemas.microsoft.com/office/powerpoint/2010/main" val="2892574606"/>
              </p:ext>
            </p:extLst>
          </p:nvPr>
        </p:nvGraphicFramePr>
        <p:xfrm>
          <a:off x="762001" y="2483678"/>
          <a:ext cx="10656956" cy="974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134" name="Diagram 2133">
            <a:extLst>
              <a:ext uri="{FF2B5EF4-FFF2-40B4-BE49-F238E27FC236}">
                <a16:creationId xmlns:a16="http://schemas.microsoft.com/office/drawing/2014/main" id="{22DB44C2-D26E-6447-44D6-7EE86F4917E7}"/>
              </a:ext>
            </a:extLst>
          </p:cNvPr>
          <p:cNvGraphicFramePr/>
          <p:nvPr>
            <p:extLst>
              <p:ext uri="{D42A27DB-BD31-4B8C-83A1-F6EECF244321}">
                <p14:modId xmlns:p14="http://schemas.microsoft.com/office/powerpoint/2010/main" val="205144377"/>
              </p:ext>
            </p:extLst>
          </p:nvPr>
        </p:nvGraphicFramePr>
        <p:xfrm>
          <a:off x="773045" y="3996634"/>
          <a:ext cx="10656954" cy="96299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89639" y="1807337"/>
            <a:ext cx="10796346" cy="462847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 are introduced in </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latin typeface="Abadi"/>
                <a:hlinkClick r:id="rId4">
                  <a:extLst>
                    <a:ext uri="{A12FA001-AC4F-418D-AE19-62706E023703}">
                      <ahyp:hlinkClr xmlns:ahyp="http://schemas.microsoft.com/office/drawing/2018/hyperlinkcolor" val="tx"/>
                    </a:ext>
                  </a:extLst>
                </a:hlinkClick>
              </a:rPr>
              <a:t>Section 2: Insights drawn from EDA</a:t>
            </a:r>
            <a:endParaRPr lang="en-US" sz="2000" dirty="0">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Interactive analytics demo in screenshots is presented in </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2000" dirty="0">
                <a:latin typeface="Abadi"/>
                <a:hlinkClick r:id="rId5">
                  <a:extLst>
                    <a:ext uri="{A12FA001-AC4F-418D-AE19-62706E023703}">
                      <ahyp:hlinkClr xmlns:ahyp="http://schemas.microsoft.com/office/drawing/2018/hyperlinkcolor" val="tx"/>
                    </a:ext>
                  </a:extLst>
                </a:hlinkClick>
              </a:rPr>
              <a:t>Section 3: Launch Sites Proximities Analysis</a:t>
            </a:r>
            <a:endParaRPr lang="en-US" sz="2000">
              <a:latin typeface="Abadi"/>
            </a:endParaRPr>
          </a:p>
          <a:p>
            <a:pPr lvl="1">
              <a:lnSpc>
                <a:spcPct val="100000"/>
              </a:lnSpc>
              <a:spcBef>
                <a:spcPts val="1400"/>
              </a:spcBef>
            </a:pPr>
            <a:r>
              <a:rPr lang="en-US" sz="2000" dirty="0">
                <a:latin typeface="Abadi"/>
                <a:hlinkClick r:id="rId6">
                  <a:extLst>
                    <a:ext uri="{A12FA001-AC4F-418D-AE19-62706E023703}">
                      <ahyp:hlinkClr xmlns:ahyp="http://schemas.microsoft.com/office/drawing/2018/hyperlinkcolor" val="tx"/>
                    </a:ext>
                  </a:extLst>
                </a:hlinkClick>
              </a:rPr>
              <a:t>Section 4: Build a Dashboard with Plotly Dash</a:t>
            </a:r>
            <a:endParaRPr lang="en-US" sz="2000">
              <a:latin typeface="Abadi"/>
            </a:endParaRPr>
          </a:p>
          <a:p>
            <a:pPr marL="457200" lvl="1"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Predictive analysis results are introduced in</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latin typeface="Abadi"/>
                <a:hlinkClick r:id="rId7">
                  <a:extLst>
                    <a:ext uri="{A12FA001-AC4F-418D-AE19-62706E023703}">
                      <ahyp:hlinkClr xmlns:ahyp="http://schemas.microsoft.com/office/drawing/2018/hyperlinkcolor" val="tx"/>
                    </a:ext>
                  </a:extLst>
                </a:hlinkClick>
              </a:rPr>
              <a:t>Section 5: Predictive Analysis (Classification)</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05551" y="3849128"/>
            <a:ext cx="5356248" cy="2451897"/>
          </a:xfrm>
          <a:prstGeom prst="rect">
            <a:avLst/>
          </a:prstGeom>
        </p:spPr>
        <p:txBody>
          <a:bodyPr lIns="91440" tIns="45720" rIns="91440" bIns="45720" anchor="t">
            <a:normAutofit fontScale="92500"/>
          </a:bodyPr>
          <a:lstStyle/>
          <a:p>
            <a:pPr marL="0" indent="0">
              <a:lnSpc>
                <a:spcPct val="100000"/>
              </a:lnSpc>
              <a:spcBef>
                <a:spcPts val="1400"/>
              </a:spcBef>
              <a:buNone/>
            </a:pPr>
            <a:r>
              <a:rPr lang="en-CA" sz="2200" dirty="0">
                <a:solidFill>
                  <a:schemeClr val="accent3">
                    <a:lumMod val="25000"/>
                  </a:schemeClr>
                </a:solidFill>
                <a:latin typeface="Abadi"/>
              </a:rPr>
              <a:t>Scatter plot of Flight Number vs. Launch Site</a:t>
            </a:r>
            <a:endParaRPr lang="en-US" sz="220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Explanations: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most flights are launched from the site called CCAFS SLC 40. </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launch sites VAFB SLC 4E and KSC LC 39A have got a similar success rate. </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C95C144E-25F6-F1E0-AED8-98C1C9CB1D87}"/>
              </a:ext>
            </a:extLst>
          </p:cNvPr>
          <p:cNvPicPr>
            <a:picLocks noChangeAspect="1"/>
          </p:cNvPicPr>
          <p:nvPr/>
        </p:nvPicPr>
        <p:blipFill>
          <a:blip r:embed="rId3"/>
          <a:stretch>
            <a:fillRect/>
          </a:stretch>
        </p:blipFill>
        <p:spPr>
          <a:xfrm>
            <a:off x="766119" y="1518851"/>
            <a:ext cx="10700951" cy="2100648"/>
          </a:xfrm>
          <a:prstGeom prst="rect">
            <a:avLst/>
          </a:prstGeom>
        </p:spPr>
      </p:pic>
      <p:sp>
        <p:nvSpPr>
          <p:cNvPr id="6" name="TextBox 5">
            <a:extLst>
              <a:ext uri="{FF2B5EF4-FFF2-40B4-BE49-F238E27FC236}">
                <a16:creationId xmlns:a16="http://schemas.microsoft.com/office/drawing/2014/main" id="{521B9D87-B022-59EF-96B4-E3BD531CD021}"/>
              </a:ext>
            </a:extLst>
          </p:cNvPr>
          <p:cNvSpPr txBox="1"/>
          <p:nvPr/>
        </p:nvSpPr>
        <p:spPr>
          <a:xfrm>
            <a:off x="773453" y="3852283"/>
            <a:ext cx="5322882" cy="1323439"/>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err="1">
                <a:latin typeface="Consolas"/>
              </a:rPr>
              <a:t>sns.catplot</a:t>
            </a:r>
            <a:r>
              <a:rPr lang="en-GB" sz="1600" dirty="0">
                <a:latin typeface="Consolas"/>
              </a:rPr>
              <a:t>(y="</a:t>
            </a:r>
            <a:r>
              <a:rPr lang="en-GB" sz="1600" err="1">
                <a:latin typeface="Consolas"/>
              </a:rPr>
              <a:t>LaunchSite</a:t>
            </a:r>
            <a:r>
              <a:rPr lang="en-GB" sz="1600" dirty="0">
                <a:latin typeface="Consolas"/>
              </a:rPr>
              <a:t>", x="</a:t>
            </a:r>
            <a:r>
              <a:rPr lang="en-GB" sz="1600" err="1">
                <a:latin typeface="Consolas"/>
              </a:rPr>
              <a:t>FlightNumber</a:t>
            </a:r>
            <a:r>
              <a:rPr lang="en-GB" sz="1600" dirty="0">
                <a:latin typeface="Consolas"/>
              </a:rPr>
              <a:t>", hue="Class", data=</a:t>
            </a:r>
            <a:r>
              <a:rPr lang="en-GB" sz="1600" err="1">
                <a:latin typeface="Consolas"/>
              </a:rPr>
              <a:t>df</a:t>
            </a:r>
            <a:r>
              <a:rPr lang="en-GB" sz="1600" dirty="0">
                <a:latin typeface="Consolas"/>
              </a:rPr>
              <a:t>, aspect = 5)</a:t>
            </a:r>
          </a:p>
          <a:p>
            <a:r>
              <a:rPr lang="en-GB" sz="1600" err="1">
                <a:latin typeface="Consolas"/>
              </a:rPr>
              <a:t>plt.xlabel</a:t>
            </a:r>
            <a:r>
              <a:rPr lang="en-GB" sz="1600" dirty="0">
                <a:latin typeface="Consolas"/>
              </a:rPr>
              <a:t>("Flight Number",</a:t>
            </a:r>
            <a:r>
              <a:rPr lang="en-GB" sz="1600" err="1">
                <a:latin typeface="Consolas"/>
              </a:rPr>
              <a:t>fontsize</a:t>
            </a:r>
            <a:r>
              <a:rPr lang="en-GB" sz="1600" dirty="0">
                <a:latin typeface="Consolas"/>
              </a:rPr>
              <a:t>=20)</a:t>
            </a:r>
          </a:p>
          <a:p>
            <a:r>
              <a:rPr lang="en-GB" sz="1600" err="1">
                <a:latin typeface="Consolas"/>
              </a:rPr>
              <a:t>plt.ylabel</a:t>
            </a:r>
            <a:r>
              <a:rPr lang="en-GB" sz="1600" dirty="0">
                <a:latin typeface="Consolas"/>
              </a:rPr>
              <a:t>("Launch Site",</a:t>
            </a:r>
            <a:r>
              <a:rPr lang="en-GB" sz="1600" err="1">
                <a:latin typeface="Consolas"/>
              </a:rPr>
              <a:t>fontsize</a:t>
            </a:r>
            <a:r>
              <a:rPr lang="en-GB" sz="1600" dirty="0">
                <a:latin typeface="Consolas"/>
              </a:rPr>
              <a:t>=20)</a:t>
            </a:r>
          </a:p>
          <a:p>
            <a:r>
              <a:rPr lang="en-GB" sz="1600" err="1">
                <a:latin typeface="Consolas"/>
              </a:rPr>
              <a:t>plt.show</a:t>
            </a:r>
            <a:r>
              <a:rPr lang="en-GB" sz="1600" dirty="0">
                <a:latin typeface="Consolas"/>
              </a:rPr>
              <a:t>()</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98490" y="3867904"/>
            <a:ext cx="5328044" cy="2839762"/>
          </a:xfrm>
          <a:prstGeom prst="rect">
            <a:avLst/>
          </a:prstGeom>
        </p:spPr>
        <p:txBody>
          <a:bodyPr lIns="91440" tIns="45720" rIns="91440" bIns="45720" anchor="t">
            <a:normAutofit/>
          </a:bodyPr>
          <a:lstStyle/>
          <a:p>
            <a:pPr marL="0" indent="0">
              <a:lnSpc>
                <a:spcPct val="100000"/>
              </a:lnSpc>
              <a:spcBef>
                <a:spcPts val="1400"/>
              </a:spcBef>
              <a:buNone/>
            </a:pPr>
            <a:r>
              <a:rPr lang="en-CA" sz="2000" dirty="0">
                <a:solidFill>
                  <a:schemeClr val="accent3">
                    <a:lumMod val="25000"/>
                  </a:schemeClr>
                </a:solidFill>
                <a:latin typeface="Abadi"/>
              </a:rPr>
              <a:t>Scatter plot of Payload vs. Launch Site</a:t>
            </a:r>
            <a:endParaRPr lang="en-US" sz="20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rPr>
              <a:t>Explanations:</a:t>
            </a:r>
          </a:p>
          <a:p>
            <a:pPr marL="800100"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Rockets with heavy payload are launched both from CCAFS SLC 40 and KSC LC 39A but not from VAFB SLC 4E.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sp>
        <p:nvSpPr>
          <p:cNvPr id="2" name="TextBox 1">
            <a:extLst>
              <a:ext uri="{FF2B5EF4-FFF2-40B4-BE49-F238E27FC236}">
                <a16:creationId xmlns:a16="http://schemas.microsoft.com/office/drawing/2014/main" id="{B6CA129D-27F0-32E5-ABE9-6006280D08B5}"/>
              </a:ext>
            </a:extLst>
          </p:cNvPr>
          <p:cNvSpPr txBox="1"/>
          <p:nvPr/>
        </p:nvSpPr>
        <p:spPr>
          <a:xfrm>
            <a:off x="766430" y="3864446"/>
            <a:ext cx="535328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err="1">
                <a:latin typeface="Consolas"/>
                <a:ea typeface="+mn-lt"/>
                <a:cs typeface="+mn-lt"/>
              </a:rPr>
              <a:t>sns.catplot</a:t>
            </a:r>
            <a:r>
              <a:rPr lang="en-GB" sz="1600" dirty="0">
                <a:latin typeface="Consolas"/>
                <a:ea typeface="+mn-lt"/>
                <a:cs typeface="+mn-lt"/>
              </a:rPr>
              <a:t>(x="</a:t>
            </a:r>
            <a:r>
              <a:rPr lang="en-GB" sz="1600" dirty="0" err="1">
                <a:latin typeface="Consolas"/>
                <a:ea typeface="+mn-lt"/>
                <a:cs typeface="+mn-lt"/>
              </a:rPr>
              <a:t>PayloadMass</a:t>
            </a:r>
            <a:r>
              <a:rPr lang="en-GB" sz="1600" dirty="0">
                <a:latin typeface="Consolas"/>
                <a:ea typeface="+mn-lt"/>
                <a:cs typeface="+mn-lt"/>
              </a:rPr>
              <a:t>", y="</a:t>
            </a:r>
            <a:r>
              <a:rPr lang="en-GB" sz="1600" dirty="0" err="1">
                <a:latin typeface="Consolas"/>
                <a:ea typeface="+mn-lt"/>
                <a:cs typeface="+mn-lt"/>
              </a:rPr>
              <a:t>LaunchSite</a:t>
            </a:r>
            <a:r>
              <a:rPr lang="en-GB" sz="1600" dirty="0">
                <a:latin typeface="Consolas"/>
                <a:ea typeface="+mn-lt"/>
                <a:cs typeface="+mn-lt"/>
              </a:rPr>
              <a:t>", hue="Class", data=</a:t>
            </a:r>
            <a:r>
              <a:rPr lang="en-GB" sz="1600" dirty="0" err="1">
                <a:latin typeface="Consolas"/>
                <a:ea typeface="+mn-lt"/>
                <a:cs typeface="+mn-lt"/>
              </a:rPr>
              <a:t>df</a:t>
            </a:r>
            <a:r>
              <a:rPr lang="en-GB" sz="1600" dirty="0">
                <a:latin typeface="Consolas"/>
                <a:ea typeface="+mn-lt"/>
                <a:cs typeface="+mn-lt"/>
              </a:rPr>
              <a:t>, aspect = 5)</a:t>
            </a:r>
            <a:endParaRPr lang="en-GB" sz="1600" dirty="0">
              <a:latin typeface="Consolas"/>
            </a:endParaRPr>
          </a:p>
          <a:p>
            <a:r>
              <a:rPr lang="en-GB" sz="1600" err="1">
                <a:latin typeface="Consolas"/>
                <a:ea typeface="+mn-lt"/>
                <a:cs typeface="+mn-lt"/>
              </a:rPr>
              <a:t>plt.xlabel</a:t>
            </a:r>
            <a:r>
              <a:rPr lang="en-GB" sz="1600" dirty="0">
                <a:latin typeface="Consolas"/>
                <a:ea typeface="+mn-lt"/>
                <a:cs typeface="+mn-lt"/>
              </a:rPr>
              <a:t>("Launch Site",</a:t>
            </a:r>
            <a:r>
              <a:rPr lang="en-GB" sz="1600" err="1">
                <a:latin typeface="Consolas"/>
                <a:ea typeface="+mn-lt"/>
                <a:cs typeface="+mn-lt"/>
              </a:rPr>
              <a:t>fontsize</a:t>
            </a:r>
            <a:r>
              <a:rPr lang="en-GB" sz="1600" dirty="0">
                <a:latin typeface="Consolas"/>
                <a:ea typeface="+mn-lt"/>
                <a:cs typeface="+mn-lt"/>
              </a:rPr>
              <a:t>=20)</a:t>
            </a:r>
            <a:endParaRPr lang="en-GB" sz="1600">
              <a:latin typeface="Consolas"/>
            </a:endParaRPr>
          </a:p>
          <a:p>
            <a:r>
              <a:rPr lang="en-GB" sz="1600" err="1">
                <a:latin typeface="Consolas"/>
                <a:ea typeface="+mn-lt"/>
                <a:cs typeface="+mn-lt"/>
              </a:rPr>
              <a:t>plt.ylabel</a:t>
            </a:r>
            <a:r>
              <a:rPr lang="en-GB" sz="1600" dirty="0">
                <a:latin typeface="Consolas"/>
                <a:ea typeface="+mn-lt"/>
                <a:cs typeface="+mn-lt"/>
              </a:rPr>
              <a:t>("Payload Mass (kg)",</a:t>
            </a:r>
            <a:r>
              <a:rPr lang="en-GB" sz="1600" err="1">
                <a:latin typeface="Consolas"/>
                <a:ea typeface="+mn-lt"/>
                <a:cs typeface="+mn-lt"/>
              </a:rPr>
              <a:t>fontsize</a:t>
            </a:r>
            <a:r>
              <a:rPr lang="en-GB" sz="1600" dirty="0">
                <a:latin typeface="Consolas"/>
                <a:ea typeface="+mn-lt"/>
                <a:cs typeface="+mn-lt"/>
              </a:rPr>
              <a:t>=20)</a:t>
            </a:r>
            <a:endParaRPr lang="en-GB" sz="1600">
              <a:latin typeface="Consolas"/>
            </a:endParaRPr>
          </a:p>
          <a:p>
            <a:pPr algn="l"/>
            <a:r>
              <a:rPr lang="en-GB" sz="1600" err="1">
                <a:latin typeface="Consolas"/>
                <a:ea typeface="+mn-lt"/>
                <a:cs typeface="+mn-lt"/>
              </a:rPr>
              <a:t>plt.show</a:t>
            </a:r>
            <a:r>
              <a:rPr lang="en-GB" sz="1600" dirty="0">
                <a:latin typeface="Consolas"/>
                <a:ea typeface="+mn-lt"/>
                <a:cs typeface="+mn-lt"/>
              </a:rPr>
              <a:t>()</a:t>
            </a:r>
            <a:endParaRPr lang="en-GB" sz="1600">
              <a:latin typeface="Consolas"/>
            </a:endParaRPr>
          </a:p>
        </p:txBody>
      </p:sp>
      <p:pic>
        <p:nvPicPr>
          <p:cNvPr id="6" name="Picture 5" descr="A diagram of a rocket launch site&#10;&#10;Description automatically generated">
            <a:extLst>
              <a:ext uri="{FF2B5EF4-FFF2-40B4-BE49-F238E27FC236}">
                <a16:creationId xmlns:a16="http://schemas.microsoft.com/office/drawing/2014/main" id="{66DE2F30-B9BF-2714-C07D-59AE57DC1A0A}"/>
              </a:ext>
            </a:extLst>
          </p:cNvPr>
          <p:cNvPicPr>
            <a:picLocks noChangeAspect="1"/>
          </p:cNvPicPr>
          <p:nvPr/>
        </p:nvPicPr>
        <p:blipFill>
          <a:blip r:embed="rId3"/>
          <a:stretch>
            <a:fillRect/>
          </a:stretch>
        </p:blipFill>
        <p:spPr>
          <a:xfrm>
            <a:off x="782594" y="1537120"/>
            <a:ext cx="10678300" cy="20847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54335" y="3787735"/>
            <a:ext cx="4429194" cy="2645306"/>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Bar chart displaying the success rate of each orbit type</a:t>
            </a:r>
            <a:endParaRPr lang="en-US" sz="2000" dirty="0">
              <a:solidFill>
                <a:schemeClr val="accent3">
                  <a:lumMod val="25000"/>
                </a:schemeClr>
              </a:solidFill>
              <a:ea typeface="Calibri"/>
              <a:cs typeface="Calibri"/>
            </a:endParaRPr>
          </a:p>
          <a:p>
            <a:pPr marL="0" indent="0">
              <a:lnSpc>
                <a:spcPct val="100000"/>
              </a:lnSpc>
              <a:spcBef>
                <a:spcPts val="1400"/>
              </a:spcBef>
              <a:buNone/>
            </a:pPr>
            <a:r>
              <a:rPr lang="en-US" sz="2000" dirty="0">
                <a:solidFill>
                  <a:schemeClr val="accent3">
                    <a:lumMod val="25000"/>
                  </a:schemeClr>
                </a:solidFill>
                <a:latin typeface="Abadi"/>
              </a:rPr>
              <a:t>Explanations:</a:t>
            </a:r>
          </a:p>
          <a:p>
            <a:pPr marL="342900" indent="-342900">
              <a:lnSpc>
                <a:spcPct val="100000"/>
              </a:lnSpc>
              <a:spcBef>
                <a:spcPts val="1400"/>
              </a:spcBef>
            </a:pPr>
            <a:r>
              <a:rPr lang="en-US" sz="1800" dirty="0">
                <a:solidFill>
                  <a:schemeClr val="accent3">
                    <a:lumMod val="25000"/>
                  </a:schemeClr>
                </a:solidFill>
                <a:latin typeface="Abadi"/>
              </a:rPr>
              <a:t>The orbits ES-L1, GEO, HEO and SSO have got the highest success rate. </a:t>
            </a:r>
          </a:p>
          <a:p>
            <a:pPr marL="342900" indent="-342900">
              <a:lnSpc>
                <a:spcPct val="100000"/>
              </a:lnSpc>
              <a:spcBef>
                <a:spcPts val="1400"/>
              </a:spcBef>
            </a:pPr>
            <a:r>
              <a:rPr lang="en-US" sz="1800" dirty="0">
                <a:solidFill>
                  <a:schemeClr val="accent3">
                    <a:lumMod val="25000"/>
                  </a:schemeClr>
                </a:solidFill>
                <a:latin typeface="Abadi"/>
              </a:rPr>
              <a:t>The worst success rate belongs to the orbit GTO. </a:t>
            </a:r>
            <a:endParaRPr lang="en-US" sz="20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1" descr="A graph of blue bars&#10;&#10;Description automatically generated">
            <a:extLst>
              <a:ext uri="{FF2B5EF4-FFF2-40B4-BE49-F238E27FC236}">
                <a16:creationId xmlns:a16="http://schemas.microsoft.com/office/drawing/2014/main" id="{966EC166-2B36-8F31-CB10-CC4E7293C1EA}"/>
              </a:ext>
            </a:extLst>
          </p:cNvPr>
          <p:cNvPicPr>
            <a:picLocks noChangeAspect="1"/>
          </p:cNvPicPr>
          <p:nvPr/>
        </p:nvPicPr>
        <p:blipFill>
          <a:blip r:embed="rId3"/>
          <a:stretch>
            <a:fillRect/>
          </a:stretch>
        </p:blipFill>
        <p:spPr>
          <a:xfrm>
            <a:off x="765217" y="1464791"/>
            <a:ext cx="6223430" cy="4741906"/>
          </a:xfrm>
          <a:prstGeom prst="rect">
            <a:avLst/>
          </a:prstGeom>
        </p:spPr>
      </p:pic>
      <p:sp>
        <p:nvSpPr>
          <p:cNvPr id="6" name="TextBox 5">
            <a:extLst>
              <a:ext uri="{FF2B5EF4-FFF2-40B4-BE49-F238E27FC236}">
                <a16:creationId xmlns:a16="http://schemas.microsoft.com/office/drawing/2014/main" id="{5632BFCE-A764-D97E-C06C-564BAD0A64AD}"/>
              </a:ext>
            </a:extLst>
          </p:cNvPr>
          <p:cNvSpPr txBox="1"/>
          <p:nvPr/>
        </p:nvSpPr>
        <p:spPr>
          <a:xfrm>
            <a:off x="7152268" y="1467102"/>
            <a:ext cx="49358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latin typeface="Consolas"/>
              </a:rPr>
              <a:t>df_task3 = </a:t>
            </a:r>
            <a:r>
              <a:rPr lang="en-GB" sz="1600" dirty="0" err="1">
                <a:latin typeface="Consolas"/>
              </a:rPr>
              <a:t>df.groupby</a:t>
            </a:r>
            <a:r>
              <a:rPr lang="en-GB" sz="1600" dirty="0">
                <a:latin typeface="Consolas"/>
              </a:rPr>
              <a:t>(['Orbit']).mean('Class')</a:t>
            </a:r>
          </a:p>
          <a:p>
            <a:r>
              <a:rPr lang="en-GB" sz="1600" err="1">
                <a:latin typeface="Consolas"/>
              </a:rPr>
              <a:t>sns.barplot</a:t>
            </a:r>
            <a:r>
              <a:rPr lang="en-GB" sz="1600" dirty="0">
                <a:latin typeface="Consolas"/>
              </a:rPr>
              <a:t>(x='Orbit', y='Class', data=df_task3)</a:t>
            </a:r>
          </a:p>
          <a:p>
            <a:r>
              <a:rPr lang="en-GB" sz="1600" dirty="0" err="1">
                <a:latin typeface="Consolas"/>
              </a:rPr>
              <a:t>plt.xlabel</a:t>
            </a:r>
            <a:r>
              <a:rPr lang="en-GB" sz="1600" dirty="0">
                <a:latin typeface="Consolas"/>
              </a:rPr>
              <a:t>("Orbit", fontsize=12)</a:t>
            </a:r>
          </a:p>
          <a:p>
            <a:r>
              <a:rPr lang="en-GB" sz="1600" dirty="0" err="1">
                <a:latin typeface="Consolas"/>
              </a:rPr>
              <a:t>plt.ylabel</a:t>
            </a:r>
            <a:r>
              <a:rPr lang="en-GB" sz="1600" dirty="0">
                <a:latin typeface="Consolas"/>
              </a:rPr>
              <a:t>("Success Rate (mean)", </a:t>
            </a:r>
            <a:r>
              <a:rPr lang="en-GB" sz="1600" dirty="0" err="1">
                <a:latin typeface="Consolas"/>
              </a:rPr>
              <a:t>fontsize</a:t>
            </a:r>
            <a:r>
              <a:rPr lang="en-GB" sz="1600" dirty="0">
                <a:latin typeface="Consolas"/>
              </a:rPr>
              <a:t>=12)</a:t>
            </a:r>
          </a:p>
          <a:p>
            <a:r>
              <a:rPr lang="en-GB" sz="1600" err="1">
                <a:latin typeface="Consolas"/>
              </a:rPr>
              <a:t>plt.show</a:t>
            </a:r>
            <a:r>
              <a:rPr lang="en-GB" sz="1600" dirty="0">
                <a:latin typeface="Consolas"/>
              </a:rPr>
              <a:t>()</a:t>
            </a:r>
          </a:p>
          <a:p>
            <a:pPr algn="l"/>
            <a:endParaRPr lang="en-GB" sz="1600" dirty="0">
              <a:cs typeface="Calibri"/>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93714" y="3923269"/>
            <a:ext cx="5353265" cy="2421453"/>
          </a:xfrm>
          <a:prstGeom prst="rect">
            <a:avLst/>
          </a:prstGeom>
        </p:spPr>
        <p:txBody>
          <a:bodyPr lIns="91440" tIns="45720" rIns="91440" bIns="45720" anchor="t">
            <a:normAutofit/>
          </a:bodyPr>
          <a:lstStyle/>
          <a:p>
            <a:pPr marL="0" indent="0">
              <a:lnSpc>
                <a:spcPct val="100000"/>
              </a:lnSpc>
              <a:spcBef>
                <a:spcPts val="1400"/>
              </a:spcBef>
              <a:buNone/>
            </a:pPr>
            <a:r>
              <a:rPr lang="en-CA" sz="2000" dirty="0">
                <a:solidFill>
                  <a:schemeClr val="accent3">
                    <a:lumMod val="25000"/>
                  </a:schemeClr>
                </a:solidFill>
                <a:latin typeface="Abadi"/>
              </a:rPr>
              <a:t>S</a:t>
            </a:r>
            <a:r>
              <a:rPr lang="en-US" sz="2000" err="1">
                <a:solidFill>
                  <a:schemeClr val="accent3">
                    <a:lumMod val="25000"/>
                  </a:schemeClr>
                </a:solidFill>
                <a:latin typeface="Abadi"/>
              </a:rPr>
              <a:t>catter</a:t>
            </a:r>
            <a:r>
              <a:rPr lang="en-US" sz="2000" dirty="0">
                <a:solidFill>
                  <a:schemeClr val="accent3">
                    <a:lumMod val="25000"/>
                  </a:schemeClr>
                </a:solidFill>
                <a:latin typeface="Abadi"/>
              </a:rPr>
              <a:t> plot of Flight number vs. Orbit type</a:t>
            </a:r>
            <a:endParaRPr lang="en-US" sz="2000">
              <a:solidFill>
                <a:schemeClr val="accent3">
                  <a:lumMod val="25000"/>
                </a:schemeClr>
              </a:solidFill>
              <a:ea typeface="Calibri"/>
              <a:cs typeface="Calibri"/>
            </a:endParaRPr>
          </a:p>
          <a:p>
            <a:pPr marL="0" indent="0">
              <a:lnSpc>
                <a:spcPct val="100000"/>
              </a:lnSpc>
              <a:spcBef>
                <a:spcPts val="1400"/>
              </a:spcBef>
              <a:buNone/>
            </a:pPr>
            <a:r>
              <a:rPr lang="en-US" sz="2000" dirty="0">
                <a:solidFill>
                  <a:schemeClr val="accent3">
                    <a:lumMod val="25000"/>
                  </a:schemeClr>
                </a:solidFill>
                <a:latin typeface="Abadi"/>
              </a:rPr>
              <a:t>Explanations:</a:t>
            </a:r>
          </a:p>
          <a:p>
            <a:pPr marL="800100"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success rate seems to be correlated to the number of flights on the orbit LEO. </a:t>
            </a:r>
          </a:p>
          <a:p>
            <a:pPr marL="800100"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No such relationship is observed on the other orbits. </a:t>
            </a:r>
          </a:p>
          <a:p>
            <a:pPr marL="800100" lvl="1" indent="-342900">
              <a:lnSpc>
                <a:spcPct val="100000"/>
              </a:lnSpc>
              <a:spcBef>
                <a:spcPts val="1400"/>
              </a:spcBef>
              <a:buFont typeface="Courier New" panose="020B0604020202020204" pitchFamily="34" charset="0"/>
              <a:buChar char="o"/>
            </a:pPr>
            <a:endParaRPr lang="en-US" sz="18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7A1AE378-56EB-4BE2-7DA0-978D5DB38655}"/>
              </a:ext>
            </a:extLst>
          </p:cNvPr>
          <p:cNvPicPr>
            <a:picLocks noChangeAspect="1"/>
          </p:cNvPicPr>
          <p:nvPr/>
        </p:nvPicPr>
        <p:blipFill>
          <a:blip r:embed="rId3"/>
          <a:stretch>
            <a:fillRect/>
          </a:stretch>
        </p:blipFill>
        <p:spPr>
          <a:xfrm>
            <a:off x="766119" y="1469682"/>
            <a:ext cx="10680356" cy="2137204"/>
          </a:xfrm>
          <a:prstGeom prst="rect">
            <a:avLst/>
          </a:prstGeom>
        </p:spPr>
      </p:pic>
      <p:sp>
        <p:nvSpPr>
          <p:cNvPr id="6" name="TextBox 5">
            <a:extLst>
              <a:ext uri="{FF2B5EF4-FFF2-40B4-BE49-F238E27FC236}">
                <a16:creationId xmlns:a16="http://schemas.microsoft.com/office/drawing/2014/main" id="{D27A8CB6-A396-D86B-3E6F-758046355CB8}"/>
              </a:ext>
            </a:extLst>
          </p:cNvPr>
          <p:cNvSpPr txBox="1"/>
          <p:nvPr/>
        </p:nvSpPr>
        <p:spPr>
          <a:xfrm>
            <a:off x="745369" y="3921321"/>
            <a:ext cx="535472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err="1">
                <a:latin typeface="Consolas"/>
              </a:rPr>
              <a:t>sns.catplot</a:t>
            </a:r>
            <a:r>
              <a:rPr lang="en-GB" sz="1600" dirty="0">
                <a:latin typeface="Consolas"/>
              </a:rPr>
              <a:t>(y="Orbit", x="</a:t>
            </a:r>
            <a:r>
              <a:rPr lang="en-GB" sz="1600" err="1">
                <a:latin typeface="Consolas"/>
              </a:rPr>
              <a:t>FlightNumber</a:t>
            </a:r>
            <a:r>
              <a:rPr lang="en-GB" sz="1600" dirty="0">
                <a:latin typeface="Consolas"/>
              </a:rPr>
              <a:t>", hue="Class", data=</a:t>
            </a:r>
            <a:r>
              <a:rPr lang="en-GB" sz="1600" err="1">
                <a:latin typeface="Consolas"/>
              </a:rPr>
              <a:t>df</a:t>
            </a:r>
            <a:r>
              <a:rPr lang="en-GB" sz="1600" dirty="0">
                <a:latin typeface="Consolas"/>
              </a:rPr>
              <a:t>, aspect = 5)</a:t>
            </a:r>
          </a:p>
          <a:p>
            <a:r>
              <a:rPr lang="en-GB" sz="1600" err="1">
                <a:latin typeface="Consolas"/>
              </a:rPr>
              <a:t>plt.xlabel</a:t>
            </a:r>
            <a:r>
              <a:rPr lang="en-GB" sz="1600" dirty="0">
                <a:latin typeface="Consolas"/>
              </a:rPr>
              <a:t>("Flight Number",</a:t>
            </a:r>
            <a:r>
              <a:rPr lang="en-GB" sz="1600" err="1">
                <a:latin typeface="Consolas"/>
              </a:rPr>
              <a:t>fontsize</a:t>
            </a:r>
            <a:r>
              <a:rPr lang="en-GB" sz="1600" dirty="0">
                <a:latin typeface="Consolas"/>
              </a:rPr>
              <a:t>=20)</a:t>
            </a:r>
          </a:p>
          <a:p>
            <a:r>
              <a:rPr lang="en-GB" sz="1600" err="1">
                <a:latin typeface="Consolas"/>
              </a:rPr>
              <a:t>plt.ylabel</a:t>
            </a:r>
            <a:r>
              <a:rPr lang="en-GB" sz="1600" dirty="0">
                <a:latin typeface="Consolas"/>
              </a:rPr>
              <a:t>("Orbit",</a:t>
            </a:r>
            <a:r>
              <a:rPr lang="en-GB" sz="1600" err="1">
                <a:latin typeface="Consolas"/>
              </a:rPr>
              <a:t>fontsize</a:t>
            </a:r>
            <a:r>
              <a:rPr lang="en-GB" sz="1600" dirty="0">
                <a:latin typeface="Consolas"/>
              </a:rPr>
              <a:t>=20)</a:t>
            </a:r>
          </a:p>
          <a:p>
            <a:r>
              <a:rPr lang="en-GB" sz="1600" dirty="0" err="1">
                <a:latin typeface="Consolas"/>
              </a:rPr>
              <a:t>plt.show</a:t>
            </a:r>
            <a:r>
              <a:rPr lang="en-GB" sz="1600" dirty="0">
                <a:latin typeface="Consolas"/>
              </a:rPr>
              <a:t>()</a:t>
            </a:r>
            <a:endParaRPr lang="en-GB" sz="1600" dirty="0">
              <a:cs typeface="Calibri"/>
            </a:endParaRPr>
          </a:p>
          <a:p>
            <a:pPr algn="l"/>
            <a:endParaRPr lang="en-GB" sz="1600" dirty="0">
              <a:cs typeface="Calibri"/>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04011" y="3921211"/>
            <a:ext cx="5322373" cy="2514129"/>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000" dirty="0">
                <a:solidFill>
                  <a:schemeClr val="accent3">
                    <a:lumMod val="25000"/>
                  </a:schemeClr>
                </a:solidFill>
                <a:latin typeface="Abadi"/>
              </a:rPr>
              <a:t>Scatter plot of Payload vs. Orbit type</a:t>
            </a:r>
            <a:endParaRPr lang="en-US" sz="2000">
              <a:solidFill>
                <a:schemeClr val="accent3">
                  <a:lumMod val="25000"/>
                </a:schemeClr>
              </a:solidFill>
              <a:ea typeface="Calibri"/>
              <a:cs typeface="Calibri"/>
            </a:endParaRPr>
          </a:p>
          <a:p>
            <a:pPr marL="0" indent="0">
              <a:lnSpc>
                <a:spcPct val="100000"/>
              </a:lnSpc>
              <a:spcBef>
                <a:spcPts val="1400"/>
              </a:spcBef>
              <a:buNone/>
            </a:pPr>
            <a:r>
              <a:rPr lang="en-US" sz="2000" dirty="0">
                <a:solidFill>
                  <a:schemeClr val="accent3">
                    <a:lumMod val="25000"/>
                  </a:schemeClr>
                </a:solidFill>
                <a:latin typeface="Abadi"/>
              </a:rPr>
              <a:t>Explanations:</a:t>
            </a:r>
          </a:p>
          <a:p>
            <a:pPr marL="800100"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Rockets with the heaviest payload are on the orbit VLEO.</a:t>
            </a:r>
          </a:p>
          <a:p>
            <a:pPr marL="800100"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success rate and the payload seems to be positively correlated on the orbits LEO, ISS and PO. </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1">
            <a:extLst>
              <a:ext uri="{FF2B5EF4-FFF2-40B4-BE49-F238E27FC236}">
                <a16:creationId xmlns:a16="http://schemas.microsoft.com/office/drawing/2014/main" id="{6C34B6E9-D4E6-EF61-E615-1DC7029E9012}"/>
              </a:ext>
            </a:extLst>
          </p:cNvPr>
          <p:cNvPicPr>
            <a:picLocks noChangeAspect="1"/>
          </p:cNvPicPr>
          <p:nvPr/>
        </p:nvPicPr>
        <p:blipFill>
          <a:blip r:embed="rId3"/>
          <a:stretch>
            <a:fillRect/>
          </a:stretch>
        </p:blipFill>
        <p:spPr>
          <a:xfrm>
            <a:off x="766119" y="1454621"/>
            <a:ext cx="10670059" cy="2157026"/>
          </a:xfrm>
          <a:prstGeom prst="rect">
            <a:avLst/>
          </a:prstGeom>
        </p:spPr>
      </p:pic>
      <p:sp>
        <p:nvSpPr>
          <p:cNvPr id="6" name="TextBox 5">
            <a:extLst>
              <a:ext uri="{FF2B5EF4-FFF2-40B4-BE49-F238E27FC236}">
                <a16:creationId xmlns:a16="http://schemas.microsoft.com/office/drawing/2014/main" id="{710984D6-76D5-D30E-227B-EE803ABD2A62}"/>
              </a:ext>
            </a:extLst>
          </p:cNvPr>
          <p:cNvSpPr txBox="1"/>
          <p:nvPr/>
        </p:nvSpPr>
        <p:spPr>
          <a:xfrm>
            <a:off x="776728" y="3921321"/>
            <a:ext cx="533411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err="1">
                <a:latin typeface="Consolas"/>
              </a:rPr>
              <a:t>sns.catplot</a:t>
            </a:r>
            <a:r>
              <a:rPr lang="en-GB" sz="1600" dirty="0">
                <a:latin typeface="Consolas"/>
              </a:rPr>
              <a:t>(y="Orbit", x="</a:t>
            </a:r>
            <a:r>
              <a:rPr lang="en-GB" sz="1600" err="1">
                <a:latin typeface="Consolas"/>
              </a:rPr>
              <a:t>PayloadMass</a:t>
            </a:r>
            <a:r>
              <a:rPr lang="en-GB" sz="1600" dirty="0">
                <a:latin typeface="Consolas"/>
              </a:rPr>
              <a:t>", hue="Class", data=</a:t>
            </a:r>
            <a:r>
              <a:rPr lang="en-GB" sz="1600" err="1">
                <a:latin typeface="Consolas"/>
              </a:rPr>
              <a:t>df</a:t>
            </a:r>
            <a:r>
              <a:rPr lang="en-GB" sz="1600" dirty="0">
                <a:latin typeface="Consolas"/>
              </a:rPr>
              <a:t>, aspect = 5)</a:t>
            </a:r>
          </a:p>
          <a:p>
            <a:r>
              <a:rPr lang="en-GB" sz="1600" err="1">
                <a:latin typeface="Consolas"/>
              </a:rPr>
              <a:t>plt.xlabel</a:t>
            </a:r>
            <a:r>
              <a:rPr lang="en-GB" sz="1600" dirty="0">
                <a:latin typeface="Consolas"/>
              </a:rPr>
              <a:t>("Payload Mass",</a:t>
            </a:r>
            <a:r>
              <a:rPr lang="en-GB" sz="1600" err="1">
                <a:latin typeface="Consolas"/>
              </a:rPr>
              <a:t>fontsize</a:t>
            </a:r>
            <a:r>
              <a:rPr lang="en-GB" sz="1600" dirty="0">
                <a:latin typeface="Consolas"/>
              </a:rPr>
              <a:t>=20)</a:t>
            </a:r>
          </a:p>
          <a:p>
            <a:r>
              <a:rPr lang="en-GB" sz="1600" err="1">
                <a:latin typeface="Consolas"/>
              </a:rPr>
              <a:t>plt.ylabel</a:t>
            </a:r>
            <a:r>
              <a:rPr lang="en-GB" sz="1600" dirty="0">
                <a:latin typeface="Consolas"/>
              </a:rPr>
              <a:t>("Orbit",</a:t>
            </a:r>
            <a:r>
              <a:rPr lang="en-GB" sz="1600" err="1">
                <a:latin typeface="Consolas"/>
              </a:rPr>
              <a:t>fontsize</a:t>
            </a:r>
            <a:r>
              <a:rPr lang="en-GB" sz="1600" dirty="0">
                <a:latin typeface="Consolas"/>
              </a:rPr>
              <a:t>=20)</a:t>
            </a:r>
          </a:p>
          <a:p>
            <a:r>
              <a:rPr lang="en-GB" sz="1600" dirty="0" err="1">
                <a:latin typeface="Consolas"/>
              </a:rPr>
              <a:t>plt.show</a:t>
            </a:r>
            <a:r>
              <a:rPr lang="en-GB" sz="1600" dirty="0">
                <a:latin typeface="Consolas"/>
              </a:rPr>
              <a:t>()</a:t>
            </a:r>
            <a:endParaRPr lang="en-GB" sz="1600" dirty="0">
              <a:cs typeface="Calibri"/>
            </a:endParaRPr>
          </a:p>
          <a:p>
            <a:pPr algn="l"/>
            <a:endParaRPr lang="en-GB" sz="1600" dirty="0">
              <a:cs typeface="Calibri"/>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33741" y="3150973"/>
            <a:ext cx="4296672" cy="3193154"/>
          </a:xfrm>
          <a:prstGeom prst="rect">
            <a:avLst/>
          </a:prstGeom>
        </p:spPr>
        <p:txBody>
          <a:bodyPr lIns="91440" tIns="45720" rIns="91440" bIns="45720" anchor="t">
            <a:normAutofit/>
          </a:bodyPr>
          <a:lstStyle/>
          <a:p>
            <a:pPr marL="0" indent="0">
              <a:lnSpc>
                <a:spcPct val="100000"/>
              </a:lnSpc>
              <a:spcBef>
                <a:spcPts val="1400"/>
              </a:spcBef>
              <a:buNone/>
            </a:pPr>
            <a:r>
              <a:rPr lang="en-CA" sz="2000" dirty="0">
                <a:solidFill>
                  <a:schemeClr val="accent3">
                    <a:lumMod val="25000"/>
                  </a:schemeClr>
                </a:solidFill>
                <a:latin typeface="Abadi"/>
              </a:rPr>
              <a:t>Line </a:t>
            </a:r>
            <a:r>
              <a:rPr lang="en-US" sz="2000" dirty="0">
                <a:solidFill>
                  <a:schemeClr val="accent3">
                    <a:lumMod val="25000"/>
                  </a:schemeClr>
                </a:solidFill>
                <a:latin typeface="Abadi"/>
              </a:rPr>
              <a:t>chart displaying yearly average success rate</a:t>
            </a:r>
          </a:p>
          <a:p>
            <a:pPr marL="0" indent="0">
              <a:lnSpc>
                <a:spcPct val="100000"/>
              </a:lnSpc>
              <a:spcBef>
                <a:spcPts val="1400"/>
              </a:spcBef>
              <a:buNone/>
            </a:pPr>
            <a:r>
              <a:rPr lang="en-US" sz="2000" dirty="0">
                <a:solidFill>
                  <a:schemeClr val="accent3">
                    <a:lumMod val="25000"/>
                  </a:schemeClr>
                </a:solidFill>
                <a:latin typeface="Abadi"/>
              </a:rPr>
              <a:t>Explanations: </a:t>
            </a:r>
          </a:p>
          <a:p>
            <a:pPr marL="800100"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success rate and year are positively correlated. </a:t>
            </a:r>
            <a:endParaRPr lang="en-US" sz="18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1" descr="A line graph with numbers and a line&#10;&#10;Description automatically generated">
            <a:extLst>
              <a:ext uri="{FF2B5EF4-FFF2-40B4-BE49-F238E27FC236}">
                <a16:creationId xmlns:a16="http://schemas.microsoft.com/office/drawing/2014/main" id="{343F3237-D1BB-02B7-5943-72CEADC4298C}"/>
              </a:ext>
            </a:extLst>
          </p:cNvPr>
          <p:cNvPicPr>
            <a:picLocks noChangeAspect="1"/>
          </p:cNvPicPr>
          <p:nvPr/>
        </p:nvPicPr>
        <p:blipFill>
          <a:blip r:embed="rId3"/>
          <a:stretch>
            <a:fillRect/>
          </a:stretch>
        </p:blipFill>
        <p:spPr>
          <a:xfrm>
            <a:off x="766762" y="1587586"/>
            <a:ext cx="6189448" cy="4630180"/>
          </a:xfrm>
          <a:prstGeom prst="rect">
            <a:avLst/>
          </a:prstGeom>
        </p:spPr>
      </p:pic>
      <p:sp>
        <p:nvSpPr>
          <p:cNvPr id="6" name="TextBox 5">
            <a:extLst>
              <a:ext uri="{FF2B5EF4-FFF2-40B4-BE49-F238E27FC236}">
                <a16:creationId xmlns:a16="http://schemas.microsoft.com/office/drawing/2014/main" id="{1E8C3343-4D45-7E71-41D3-3F8357BA0544}"/>
              </a:ext>
            </a:extLst>
          </p:cNvPr>
          <p:cNvSpPr txBox="1"/>
          <p:nvPr/>
        </p:nvSpPr>
        <p:spPr>
          <a:xfrm>
            <a:off x="7131906" y="1584815"/>
            <a:ext cx="45826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err="1">
                <a:latin typeface="Consolas"/>
              </a:rPr>
              <a:t>sns.lineplot</a:t>
            </a:r>
            <a:r>
              <a:rPr lang="en-GB" sz="1600" dirty="0">
                <a:latin typeface="Consolas"/>
              </a:rPr>
              <a:t>(x=</a:t>
            </a:r>
            <a:r>
              <a:rPr lang="en-GB" sz="1600" dirty="0" err="1">
                <a:latin typeface="Consolas"/>
              </a:rPr>
              <a:t>np.unique</a:t>
            </a:r>
            <a:r>
              <a:rPr lang="en-GB" sz="1600" dirty="0">
                <a:latin typeface="Consolas"/>
              </a:rPr>
              <a:t>(</a:t>
            </a:r>
            <a:r>
              <a:rPr lang="en-GB" sz="1600" dirty="0" err="1">
                <a:latin typeface="Consolas"/>
              </a:rPr>
              <a:t>df</a:t>
            </a:r>
            <a:r>
              <a:rPr lang="en-GB" sz="1600" dirty="0">
                <a:latin typeface="Consolas"/>
              </a:rPr>
              <a:t>['Date']), y=</a:t>
            </a:r>
            <a:r>
              <a:rPr lang="en-GB" sz="1600" dirty="0" err="1">
                <a:latin typeface="Consolas"/>
              </a:rPr>
              <a:t>df.groupby</a:t>
            </a:r>
            <a:r>
              <a:rPr lang="en-GB" sz="1600" dirty="0">
                <a:latin typeface="Consolas"/>
              </a:rPr>
              <a:t>('Date')['Class'].mean())</a:t>
            </a:r>
          </a:p>
          <a:p>
            <a:r>
              <a:rPr lang="en-GB" sz="1600" err="1">
                <a:latin typeface="Consolas"/>
              </a:rPr>
              <a:t>plt.xlabel</a:t>
            </a:r>
            <a:r>
              <a:rPr lang="en-GB" sz="1600" dirty="0">
                <a:latin typeface="Consolas"/>
              </a:rPr>
              <a:t>("Year",</a:t>
            </a:r>
            <a:r>
              <a:rPr lang="en-GB" sz="1600" err="1">
                <a:latin typeface="Consolas"/>
              </a:rPr>
              <a:t>fontsize</a:t>
            </a:r>
            <a:r>
              <a:rPr lang="en-GB" sz="1600" dirty="0">
                <a:latin typeface="Consolas"/>
              </a:rPr>
              <a:t>=12)</a:t>
            </a:r>
          </a:p>
          <a:p>
            <a:r>
              <a:rPr lang="en-GB" sz="1600" err="1">
                <a:latin typeface="Consolas"/>
              </a:rPr>
              <a:t>plt.ylabel</a:t>
            </a:r>
            <a:r>
              <a:rPr lang="en-GB" sz="1600" dirty="0">
                <a:latin typeface="Consolas"/>
              </a:rPr>
              <a:t>("Success Rate",</a:t>
            </a:r>
            <a:r>
              <a:rPr lang="en-GB" sz="1600" err="1">
                <a:latin typeface="Consolas"/>
              </a:rPr>
              <a:t>fontsize</a:t>
            </a:r>
            <a:r>
              <a:rPr lang="en-GB" sz="1600" dirty="0">
                <a:latin typeface="Consolas"/>
              </a:rPr>
              <a:t>=12)</a:t>
            </a:r>
          </a:p>
          <a:p>
            <a:r>
              <a:rPr lang="en-GB" sz="1600" err="1">
                <a:latin typeface="Consolas"/>
              </a:rPr>
              <a:t>plt.show</a:t>
            </a:r>
            <a:r>
              <a:rPr lang="en-GB" sz="1600" dirty="0">
                <a:latin typeface="Consolas"/>
              </a:rPr>
              <a:t>()</a:t>
            </a:r>
          </a:p>
          <a:p>
            <a:pPr algn="l"/>
            <a:endParaRPr lang="en-GB" sz="1600" dirty="0">
              <a:cs typeface="Calibri"/>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0604" y="1599084"/>
            <a:ext cx="9724995" cy="56193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Finding the names of the unique launch sites: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sp>
        <p:nvSpPr>
          <p:cNvPr id="2" name="TextBox 1">
            <a:extLst>
              <a:ext uri="{FF2B5EF4-FFF2-40B4-BE49-F238E27FC236}">
                <a16:creationId xmlns:a16="http://schemas.microsoft.com/office/drawing/2014/main" id="{22085F84-12AA-DEAE-7721-B6DD0CD2F335}"/>
              </a:ext>
            </a:extLst>
          </p:cNvPr>
          <p:cNvSpPr txBox="1"/>
          <p:nvPr/>
        </p:nvSpPr>
        <p:spPr>
          <a:xfrm>
            <a:off x="790535" y="2167317"/>
            <a:ext cx="1061794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161616"/>
                </a:solidFill>
                <a:latin typeface="Consolas"/>
              </a:rPr>
              <a:t>%</a:t>
            </a:r>
            <a:r>
              <a:rPr lang="en-GB" sz="1600" dirty="0" err="1">
                <a:solidFill>
                  <a:srgbClr val="161616"/>
                </a:solidFill>
                <a:latin typeface="Consolas"/>
              </a:rPr>
              <a:t>sql</a:t>
            </a:r>
            <a:r>
              <a:rPr lang="en-GB" sz="1600" dirty="0">
                <a:solidFill>
                  <a:srgbClr val="161616"/>
                </a:solidFill>
                <a:latin typeface="Consolas"/>
              </a:rPr>
              <a:t> SELECT DISTINCT ("</a:t>
            </a:r>
            <a:r>
              <a:rPr lang="en-GB" sz="1600" dirty="0" err="1">
                <a:solidFill>
                  <a:srgbClr val="161616"/>
                </a:solidFill>
                <a:latin typeface="Consolas"/>
              </a:rPr>
              <a:t>Launch_Site</a:t>
            </a:r>
            <a:r>
              <a:rPr lang="en-GB" sz="1600" dirty="0">
                <a:solidFill>
                  <a:srgbClr val="161616"/>
                </a:solidFill>
                <a:latin typeface="Consolas"/>
              </a:rPr>
              <a:t>") FROM SPACEXTABLE;</a:t>
            </a:r>
            <a:endParaRPr lang="en-US" sz="1600">
              <a:cs typeface="Calibri"/>
            </a:endParaRPr>
          </a:p>
        </p:txBody>
      </p:sp>
      <p:pic>
        <p:nvPicPr>
          <p:cNvPr id="6" name="Picture 5" descr="A group of black text&#10;&#10;Description automatically generated">
            <a:extLst>
              <a:ext uri="{FF2B5EF4-FFF2-40B4-BE49-F238E27FC236}">
                <a16:creationId xmlns:a16="http://schemas.microsoft.com/office/drawing/2014/main" id="{F9AE24EB-A80A-DFC3-A264-2D025E08B86D}"/>
              </a:ext>
            </a:extLst>
          </p:cNvPr>
          <p:cNvPicPr>
            <a:picLocks noChangeAspect="1"/>
          </p:cNvPicPr>
          <p:nvPr/>
        </p:nvPicPr>
        <p:blipFill>
          <a:blip r:embed="rId3"/>
          <a:stretch>
            <a:fillRect/>
          </a:stretch>
        </p:blipFill>
        <p:spPr>
          <a:xfrm>
            <a:off x="885311" y="2699307"/>
            <a:ext cx="1153812" cy="1933060"/>
          </a:xfrm>
          <a:prstGeom prst="rect">
            <a:avLst/>
          </a:prstGeom>
        </p:spPr>
      </p:pic>
      <p:sp>
        <p:nvSpPr>
          <p:cNvPr id="8" name="Content Placeholder 4">
            <a:extLst>
              <a:ext uri="{FF2B5EF4-FFF2-40B4-BE49-F238E27FC236}">
                <a16:creationId xmlns:a16="http://schemas.microsoft.com/office/drawing/2014/main" id="{595579D4-990F-3D99-66BD-B65E9F447C02}"/>
              </a:ext>
            </a:extLst>
          </p:cNvPr>
          <p:cNvSpPr txBox="1">
            <a:spLocks/>
          </p:cNvSpPr>
          <p:nvPr/>
        </p:nvSpPr>
        <p:spPr>
          <a:xfrm>
            <a:off x="778247" y="4840673"/>
            <a:ext cx="9735292" cy="10356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Explanation: </a:t>
            </a:r>
          </a:p>
          <a:p>
            <a:pPr marL="0" indent="0">
              <a:lnSpc>
                <a:spcPct val="100000"/>
              </a:lnSpc>
              <a:spcBef>
                <a:spcPts val="1400"/>
              </a:spcBef>
              <a:buNone/>
            </a:pPr>
            <a:r>
              <a:rPr lang="en-US" sz="1800" dirty="0">
                <a:solidFill>
                  <a:schemeClr val="accent3">
                    <a:lumMod val="25000"/>
                  </a:schemeClr>
                </a:solidFill>
                <a:latin typeface="Abadi"/>
              </a:rPr>
              <a:t>There are 4 unique launch sites in the dataset.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sp>
        <p:nvSpPr>
          <p:cNvPr id="2" name="TextBox 1">
            <a:extLst>
              <a:ext uri="{FF2B5EF4-FFF2-40B4-BE49-F238E27FC236}">
                <a16:creationId xmlns:a16="http://schemas.microsoft.com/office/drawing/2014/main" id="{1DBDA33B-BC37-AB70-F32C-B95388E51AC8}"/>
              </a:ext>
            </a:extLst>
          </p:cNvPr>
          <p:cNvSpPr txBox="1"/>
          <p:nvPr/>
        </p:nvSpPr>
        <p:spPr>
          <a:xfrm>
            <a:off x="800833" y="2105534"/>
            <a:ext cx="623457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161616"/>
                </a:solidFill>
                <a:latin typeface="Consolas"/>
              </a:rPr>
              <a:t>%%</a:t>
            </a:r>
            <a:r>
              <a:rPr lang="en-GB" sz="1600" dirty="0" err="1">
                <a:solidFill>
                  <a:srgbClr val="161616"/>
                </a:solidFill>
                <a:latin typeface="Consolas"/>
              </a:rPr>
              <a:t>sql</a:t>
            </a:r>
            <a:r>
              <a:rPr lang="en-GB" sz="1600" dirty="0">
                <a:solidFill>
                  <a:srgbClr val="161616"/>
                </a:solidFill>
                <a:latin typeface="Consolas"/>
              </a:rPr>
              <a:t> SELECT * FROM SPACEXTABLE</a:t>
            </a:r>
            <a:endParaRPr lang="en-US" dirty="0"/>
          </a:p>
          <a:p>
            <a:r>
              <a:rPr lang="en-GB" sz="1600" dirty="0">
                <a:solidFill>
                  <a:srgbClr val="161616"/>
                </a:solidFill>
                <a:latin typeface="Consolas"/>
              </a:rPr>
              <a:t>WHERE "</a:t>
            </a:r>
            <a:r>
              <a:rPr lang="en-GB" sz="1600" dirty="0" err="1">
                <a:solidFill>
                  <a:srgbClr val="161616"/>
                </a:solidFill>
                <a:latin typeface="Consolas"/>
              </a:rPr>
              <a:t>Launch_Site</a:t>
            </a:r>
            <a:r>
              <a:rPr lang="en-GB" sz="1600" dirty="0">
                <a:solidFill>
                  <a:srgbClr val="161616"/>
                </a:solidFill>
                <a:latin typeface="Consolas"/>
              </a:rPr>
              <a:t>" LIKE ('CCA%') LIMIT 5;</a:t>
            </a:r>
          </a:p>
          <a:p>
            <a:pPr algn="l"/>
            <a:endParaRPr lang="en-GB" sz="1600" dirty="0">
              <a:cs typeface="Calibri"/>
            </a:endParaRPr>
          </a:p>
        </p:txBody>
      </p:sp>
      <p:pic>
        <p:nvPicPr>
          <p:cNvPr id="6" name="Picture 5" descr="A screenshot of a computer program&#10;&#10;Description automatically generated">
            <a:extLst>
              <a:ext uri="{FF2B5EF4-FFF2-40B4-BE49-F238E27FC236}">
                <a16:creationId xmlns:a16="http://schemas.microsoft.com/office/drawing/2014/main" id="{ECA28072-E831-C477-2341-A8B1BEB134BE}"/>
              </a:ext>
            </a:extLst>
          </p:cNvPr>
          <p:cNvPicPr>
            <a:picLocks noChangeAspect="1"/>
          </p:cNvPicPr>
          <p:nvPr/>
        </p:nvPicPr>
        <p:blipFill>
          <a:blip r:embed="rId3"/>
          <a:stretch>
            <a:fillRect/>
          </a:stretch>
        </p:blipFill>
        <p:spPr>
          <a:xfrm>
            <a:off x="896403" y="2824614"/>
            <a:ext cx="9753600" cy="2409825"/>
          </a:xfrm>
          <a:prstGeom prst="rect">
            <a:avLst/>
          </a:prstGeom>
        </p:spPr>
      </p:pic>
      <p:sp>
        <p:nvSpPr>
          <p:cNvPr id="8" name="Content Placeholder 4">
            <a:extLst>
              <a:ext uri="{FF2B5EF4-FFF2-40B4-BE49-F238E27FC236}">
                <a16:creationId xmlns:a16="http://schemas.microsoft.com/office/drawing/2014/main" id="{D3AE766C-58BA-05B0-E404-6B4BF8AD941F}"/>
              </a:ext>
            </a:extLst>
          </p:cNvPr>
          <p:cNvSpPr txBox="1">
            <a:spLocks/>
          </p:cNvSpPr>
          <p:nvPr/>
        </p:nvSpPr>
        <p:spPr>
          <a:xfrm>
            <a:off x="801080" y="5334645"/>
            <a:ext cx="10673987" cy="11902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a:rPr>
              <a:t>Explanation: </a:t>
            </a:r>
          </a:p>
          <a:p>
            <a:pPr marL="0" indent="0">
              <a:lnSpc>
                <a:spcPct val="100000"/>
              </a:lnSpc>
              <a:spcBef>
                <a:spcPts val="1400"/>
              </a:spcBef>
              <a:buNone/>
            </a:pPr>
            <a:r>
              <a:rPr lang="en-US" sz="1800" dirty="0">
                <a:solidFill>
                  <a:schemeClr val="accent3">
                    <a:lumMod val="25000"/>
                  </a:schemeClr>
                </a:solidFill>
                <a:latin typeface="Abadi"/>
              </a:rPr>
              <a:t>Records have been filtered to contain only the rows where launch sites begin with "CCA", from which only 5 records are displayed. </a:t>
            </a:r>
          </a:p>
        </p:txBody>
      </p:sp>
      <p:sp>
        <p:nvSpPr>
          <p:cNvPr id="10" name="Content Placeholder 4">
            <a:extLst>
              <a:ext uri="{FF2B5EF4-FFF2-40B4-BE49-F238E27FC236}">
                <a16:creationId xmlns:a16="http://schemas.microsoft.com/office/drawing/2014/main" id="{581B53D7-F9FB-5DF3-6B6F-A47D14634A7C}"/>
              </a:ext>
            </a:extLst>
          </p:cNvPr>
          <p:cNvSpPr txBox="1">
            <a:spLocks/>
          </p:cNvSpPr>
          <p:nvPr/>
        </p:nvSpPr>
        <p:spPr>
          <a:xfrm>
            <a:off x="790604" y="1599084"/>
            <a:ext cx="9724995" cy="5619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ea typeface="+mn-lt"/>
                <a:cs typeface="+mn-lt"/>
              </a:rPr>
              <a:t>Finding 5 records where launch sites begin with `CCA`: </a:t>
            </a:r>
            <a:endParaRPr lang="en-US" dirty="0">
              <a:solidFill>
                <a:schemeClr val="accent3">
                  <a:lumMod val="25000"/>
                </a:schemeClr>
              </a:solidFill>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1053" y="4152814"/>
            <a:ext cx="9745589" cy="1354824"/>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Explanation: </a:t>
            </a:r>
          </a:p>
          <a:p>
            <a:pPr marL="0" indent="0">
              <a:lnSpc>
                <a:spcPct val="100000"/>
              </a:lnSpc>
              <a:spcBef>
                <a:spcPts val="1400"/>
              </a:spcBef>
              <a:buNone/>
            </a:pPr>
            <a:r>
              <a:rPr lang="en-US" sz="1800" dirty="0">
                <a:solidFill>
                  <a:schemeClr val="accent3">
                    <a:lumMod val="25000"/>
                  </a:schemeClr>
                </a:solidFill>
                <a:latin typeface="Abadi"/>
              </a:rPr>
              <a:t>The sum of all values in </a:t>
            </a:r>
            <a:r>
              <a:rPr lang="en-US" sz="1800" dirty="0" err="1">
                <a:solidFill>
                  <a:schemeClr val="accent3">
                    <a:lumMod val="25000"/>
                  </a:schemeClr>
                </a:solidFill>
                <a:latin typeface="Abadi"/>
              </a:rPr>
              <a:t>Payload_Mass</a:t>
            </a:r>
            <a:r>
              <a:rPr lang="en-US" sz="1800" dirty="0">
                <a:solidFill>
                  <a:schemeClr val="accent3">
                    <a:lumMod val="25000"/>
                  </a:schemeClr>
                </a:solidFill>
                <a:latin typeface="Abadi"/>
              </a:rPr>
              <a:t> is displayed as a result.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sp>
        <p:nvSpPr>
          <p:cNvPr id="6" name="TextBox 5">
            <a:extLst>
              <a:ext uri="{FF2B5EF4-FFF2-40B4-BE49-F238E27FC236}">
                <a16:creationId xmlns:a16="http://schemas.microsoft.com/office/drawing/2014/main" id="{B33883F4-7346-4C04-B036-847D81823243}"/>
              </a:ext>
            </a:extLst>
          </p:cNvPr>
          <p:cNvSpPr txBox="1"/>
          <p:nvPr/>
        </p:nvSpPr>
        <p:spPr>
          <a:xfrm>
            <a:off x="790535" y="2229102"/>
            <a:ext cx="1059032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161616"/>
                </a:solidFill>
                <a:latin typeface="Consolas"/>
              </a:rPr>
              <a:t>%%</a:t>
            </a:r>
            <a:r>
              <a:rPr lang="en-GB" sz="1600" err="1">
                <a:solidFill>
                  <a:srgbClr val="161616"/>
                </a:solidFill>
                <a:latin typeface="Consolas"/>
              </a:rPr>
              <a:t>sql</a:t>
            </a:r>
            <a:endParaRPr lang="en-GB" sz="1600">
              <a:solidFill>
                <a:srgbClr val="161616"/>
              </a:solidFill>
              <a:latin typeface="Consolas"/>
            </a:endParaRPr>
          </a:p>
          <a:p>
            <a:r>
              <a:rPr lang="en-GB" sz="1600" dirty="0">
                <a:solidFill>
                  <a:srgbClr val="161616"/>
                </a:solidFill>
                <a:latin typeface="Consolas"/>
              </a:rPr>
              <a:t>SELECT SUM(PAYLOAD_MASS__KG_) FROM SPACEXTABLE</a:t>
            </a:r>
          </a:p>
          <a:p>
            <a:r>
              <a:rPr lang="en-GB" sz="1600" dirty="0">
                <a:solidFill>
                  <a:srgbClr val="161616"/>
                </a:solidFill>
                <a:latin typeface="Consolas"/>
              </a:rPr>
              <a:t>WHERE "Customer" = 'NASA (CRS)';</a:t>
            </a:r>
          </a:p>
          <a:p>
            <a:endParaRPr lang="en-GB" sz="1600" dirty="0">
              <a:solidFill>
                <a:srgbClr val="161616"/>
              </a:solidFill>
              <a:latin typeface="Consolas"/>
            </a:endParaRPr>
          </a:p>
          <a:p>
            <a:pPr algn="l"/>
            <a:endParaRPr lang="en-GB" sz="1600" dirty="0">
              <a:cs typeface="Calibri"/>
            </a:endParaRPr>
          </a:p>
        </p:txBody>
      </p:sp>
      <p:pic>
        <p:nvPicPr>
          <p:cNvPr id="7" name="Picture 6" descr="A close up of a sign&#10;&#10;Description automatically generated">
            <a:extLst>
              <a:ext uri="{FF2B5EF4-FFF2-40B4-BE49-F238E27FC236}">
                <a16:creationId xmlns:a16="http://schemas.microsoft.com/office/drawing/2014/main" id="{C53F7B5D-9CDA-9339-E9C7-229B2E973010}"/>
              </a:ext>
            </a:extLst>
          </p:cNvPr>
          <p:cNvPicPr>
            <a:picLocks noChangeAspect="1"/>
          </p:cNvPicPr>
          <p:nvPr/>
        </p:nvPicPr>
        <p:blipFill>
          <a:blip r:embed="rId3"/>
          <a:stretch>
            <a:fillRect/>
          </a:stretch>
        </p:blipFill>
        <p:spPr>
          <a:xfrm>
            <a:off x="883509" y="3186756"/>
            <a:ext cx="2650523" cy="844892"/>
          </a:xfrm>
          <a:prstGeom prst="rect">
            <a:avLst/>
          </a:prstGeom>
        </p:spPr>
      </p:pic>
      <p:sp>
        <p:nvSpPr>
          <p:cNvPr id="8" name="Content Placeholder 4">
            <a:extLst>
              <a:ext uri="{FF2B5EF4-FFF2-40B4-BE49-F238E27FC236}">
                <a16:creationId xmlns:a16="http://schemas.microsoft.com/office/drawing/2014/main" id="{C9AA17FC-FD94-72F9-AC70-E8F27DC1C3C2}"/>
              </a:ext>
            </a:extLst>
          </p:cNvPr>
          <p:cNvSpPr txBox="1">
            <a:spLocks/>
          </p:cNvSpPr>
          <p:nvPr/>
        </p:nvSpPr>
        <p:spPr>
          <a:xfrm>
            <a:off x="790604" y="1599084"/>
            <a:ext cx="9724995" cy="5619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ea typeface="+mn-lt"/>
                <a:cs typeface="Arial"/>
              </a:rPr>
              <a:t>Calculating the total payload carried by boosters from NASA: </a:t>
            </a:r>
          </a:p>
          <a:p>
            <a:pPr marL="0" indent="0">
              <a:lnSpc>
                <a:spcPct val="100000"/>
              </a:lnSpc>
              <a:spcBef>
                <a:spcPts val="1400"/>
              </a:spcBef>
              <a:buNone/>
            </a:pPr>
            <a:endParaRPr lang="en-US" sz="2200" dirty="0">
              <a:solidFill>
                <a:schemeClr val="accent3">
                  <a:lumMod val="25000"/>
                </a:schemeClr>
              </a:solidFill>
              <a:latin typeface="Abadi"/>
              <a:cs typeface="Calibri"/>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1350" y="4380847"/>
            <a:ext cx="9724249" cy="1185739"/>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Explanation: </a:t>
            </a:r>
          </a:p>
          <a:p>
            <a:pPr marL="0" indent="0">
              <a:lnSpc>
                <a:spcPct val="100000"/>
              </a:lnSpc>
              <a:spcBef>
                <a:spcPts val="1400"/>
              </a:spcBef>
              <a:buNone/>
            </a:pPr>
            <a:r>
              <a:rPr lang="en-US" sz="1800" dirty="0">
                <a:solidFill>
                  <a:schemeClr val="accent3">
                    <a:lumMod val="25000"/>
                  </a:schemeClr>
                </a:solidFill>
                <a:latin typeface="Abadi"/>
              </a:rPr>
              <a:t>Records have been filtered to contain only the rows where the Booster Version is F9 v1.1 and the average of the values is displayed as a result.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
        <p:nvSpPr>
          <p:cNvPr id="6" name="TextBox 5">
            <a:extLst>
              <a:ext uri="{FF2B5EF4-FFF2-40B4-BE49-F238E27FC236}">
                <a16:creationId xmlns:a16="http://schemas.microsoft.com/office/drawing/2014/main" id="{C0AF2463-3C28-0BD8-9E73-2DC2E1563767}"/>
              </a:ext>
            </a:extLst>
          </p:cNvPr>
          <p:cNvSpPr txBox="1"/>
          <p:nvPr/>
        </p:nvSpPr>
        <p:spPr>
          <a:xfrm>
            <a:off x="790536" y="2259993"/>
            <a:ext cx="105903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solidFill>
                  <a:srgbClr val="161616"/>
                </a:solidFill>
                <a:latin typeface="Consolas"/>
                <a:cs typeface="Calibri"/>
              </a:rPr>
              <a:t>%%</a:t>
            </a:r>
            <a:r>
              <a:rPr lang="en-GB" sz="1600" err="1">
                <a:solidFill>
                  <a:srgbClr val="161616"/>
                </a:solidFill>
                <a:latin typeface="Consolas"/>
                <a:cs typeface="Calibri"/>
              </a:rPr>
              <a:t>sql</a:t>
            </a:r>
            <a:endParaRPr lang="en-GB" sz="1600" dirty="0" err="1">
              <a:solidFill>
                <a:srgbClr val="161616"/>
              </a:solidFill>
              <a:latin typeface="Consolas"/>
              <a:cs typeface="Calibri"/>
            </a:endParaRPr>
          </a:p>
          <a:p>
            <a:r>
              <a:rPr lang="en-GB" sz="1600" dirty="0">
                <a:solidFill>
                  <a:srgbClr val="161616"/>
                </a:solidFill>
                <a:latin typeface="Consolas"/>
                <a:cs typeface="Calibri"/>
              </a:rPr>
              <a:t>SELECT AVG(PAYLOAD_MASS__KG_) FROM SPACEXTABLE</a:t>
            </a:r>
          </a:p>
          <a:p>
            <a:r>
              <a:rPr lang="en-GB" sz="1600" dirty="0">
                <a:solidFill>
                  <a:srgbClr val="161616"/>
                </a:solidFill>
                <a:latin typeface="Consolas"/>
                <a:cs typeface="Calibri"/>
              </a:rPr>
              <a:t>WHERE "</a:t>
            </a:r>
            <a:r>
              <a:rPr lang="en-GB" sz="1600" err="1">
                <a:solidFill>
                  <a:srgbClr val="161616"/>
                </a:solidFill>
                <a:latin typeface="Consolas"/>
                <a:cs typeface="Calibri"/>
              </a:rPr>
              <a:t>Booster_Version</a:t>
            </a:r>
            <a:r>
              <a:rPr lang="en-GB" sz="1600" dirty="0">
                <a:solidFill>
                  <a:srgbClr val="161616"/>
                </a:solidFill>
                <a:latin typeface="Consolas"/>
                <a:cs typeface="Calibri"/>
              </a:rPr>
              <a:t>" LIKE ('F9 v1.1%');</a:t>
            </a:r>
          </a:p>
          <a:p>
            <a:endParaRPr lang="en-GB" sz="1600" dirty="0">
              <a:solidFill>
                <a:srgbClr val="161616"/>
              </a:solidFill>
              <a:latin typeface="Consolas"/>
              <a:cs typeface="Calibri"/>
            </a:endParaRPr>
          </a:p>
        </p:txBody>
      </p:sp>
      <p:pic>
        <p:nvPicPr>
          <p:cNvPr id="7" name="Picture 6" descr="A close up of numbers&#10;&#10;Description automatically generated">
            <a:extLst>
              <a:ext uri="{FF2B5EF4-FFF2-40B4-BE49-F238E27FC236}">
                <a16:creationId xmlns:a16="http://schemas.microsoft.com/office/drawing/2014/main" id="{BD55ED92-12BA-4AC8-739F-24658228FD03}"/>
              </a:ext>
            </a:extLst>
          </p:cNvPr>
          <p:cNvPicPr>
            <a:picLocks noChangeAspect="1"/>
          </p:cNvPicPr>
          <p:nvPr/>
        </p:nvPicPr>
        <p:blipFill>
          <a:blip r:embed="rId3"/>
          <a:stretch>
            <a:fillRect/>
          </a:stretch>
        </p:blipFill>
        <p:spPr>
          <a:xfrm>
            <a:off x="901165" y="3334162"/>
            <a:ext cx="2659831" cy="750951"/>
          </a:xfrm>
          <a:prstGeom prst="rect">
            <a:avLst/>
          </a:prstGeom>
        </p:spPr>
      </p:pic>
      <p:sp>
        <p:nvSpPr>
          <p:cNvPr id="8" name="Content Placeholder 4">
            <a:extLst>
              <a:ext uri="{FF2B5EF4-FFF2-40B4-BE49-F238E27FC236}">
                <a16:creationId xmlns:a16="http://schemas.microsoft.com/office/drawing/2014/main" id="{58F9B5C0-4C9B-3634-B455-553060BB93B2}"/>
              </a:ext>
            </a:extLst>
          </p:cNvPr>
          <p:cNvSpPr txBox="1">
            <a:spLocks/>
          </p:cNvSpPr>
          <p:nvPr/>
        </p:nvSpPr>
        <p:spPr>
          <a:xfrm>
            <a:off x="790604" y="1599084"/>
            <a:ext cx="9724995" cy="5619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ea typeface="+mn-lt"/>
                <a:cs typeface="Arial"/>
              </a:rPr>
              <a:t>Calculating the average payload mass carried by booster version F9 v1.1: </a:t>
            </a: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endParaRPr lang="en-US" sz="2200" dirty="0">
              <a:solidFill>
                <a:schemeClr val="accent3">
                  <a:lumMod val="25000"/>
                </a:schemeClr>
              </a:solidFill>
              <a:latin typeface="Abadi"/>
              <a:cs typeface="Calibri"/>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85885"/>
            <a:ext cx="9745589" cy="1334230"/>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Explanations: </a:t>
            </a:r>
          </a:p>
          <a:p>
            <a:pPr marL="0" indent="0">
              <a:lnSpc>
                <a:spcPct val="100000"/>
              </a:lnSpc>
              <a:spcBef>
                <a:spcPts val="1400"/>
              </a:spcBef>
              <a:buNone/>
            </a:pPr>
            <a:r>
              <a:rPr lang="en-US" sz="1800" dirty="0">
                <a:solidFill>
                  <a:schemeClr val="accent3">
                    <a:lumMod val="25000"/>
                  </a:schemeClr>
                </a:solidFill>
                <a:latin typeface="Abadi"/>
              </a:rPr>
              <a:t>Records have been filtered to contain only the rows where the mission was successful and the rocket has landed on a ground pad. The first date is displayed as a result. </a:t>
            </a: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sp>
        <p:nvSpPr>
          <p:cNvPr id="6" name="TextBox 5">
            <a:extLst>
              <a:ext uri="{FF2B5EF4-FFF2-40B4-BE49-F238E27FC236}">
                <a16:creationId xmlns:a16="http://schemas.microsoft.com/office/drawing/2014/main" id="{696704CE-4C8E-2A0E-24CE-2BFF64AE8791}"/>
              </a:ext>
            </a:extLst>
          </p:cNvPr>
          <p:cNvSpPr txBox="1"/>
          <p:nvPr/>
        </p:nvSpPr>
        <p:spPr>
          <a:xfrm>
            <a:off x="790536" y="2167318"/>
            <a:ext cx="1059032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solidFill>
                  <a:srgbClr val="161616"/>
                </a:solidFill>
                <a:latin typeface="Consolas"/>
                <a:cs typeface="Calibri"/>
              </a:rPr>
              <a:t>%%</a:t>
            </a:r>
            <a:r>
              <a:rPr lang="en-GB" sz="1600" err="1">
                <a:solidFill>
                  <a:srgbClr val="161616"/>
                </a:solidFill>
                <a:latin typeface="Consolas"/>
                <a:cs typeface="Calibri"/>
              </a:rPr>
              <a:t>sql</a:t>
            </a:r>
            <a:endParaRPr lang="en-GB" sz="1600" dirty="0" err="1">
              <a:solidFill>
                <a:srgbClr val="161616"/>
              </a:solidFill>
              <a:latin typeface="Consolas"/>
              <a:cs typeface="Calibri"/>
            </a:endParaRPr>
          </a:p>
          <a:p>
            <a:r>
              <a:rPr lang="en-GB" sz="1600" dirty="0">
                <a:solidFill>
                  <a:srgbClr val="161616"/>
                </a:solidFill>
                <a:latin typeface="Consolas"/>
                <a:cs typeface="Calibri"/>
              </a:rPr>
              <a:t>SELECT MIN(DATE) FROM SPACEXTABLE</a:t>
            </a:r>
          </a:p>
          <a:p>
            <a:r>
              <a:rPr lang="en-GB" sz="1600" dirty="0">
                <a:solidFill>
                  <a:srgbClr val="161616"/>
                </a:solidFill>
                <a:latin typeface="Consolas"/>
                <a:cs typeface="Calibri"/>
              </a:rPr>
              <a:t>WHERE "</a:t>
            </a:r>
            <a:r>
              <a:rPr lang="en-GB" sz="1600" err="1">
                <a:solidFill>
                  <a:srgbClr val="161616"/>
                </a:solidFill>
                <a:latin typeface="Consolas"/>
                <a:cs typeface="Calibri"/>
              </a:rPr>
              <a:t>Mission_Outcome</a:t>
            </a:r>
            <a:r>
              <a:rPr lang="en-GB" sz="1600" dirty="0">
                <a:solidFill>
                  <a:srgbClr val="161616"/>
                </a:solidFill>
                <a:latin typeface="Consolas"/>
                <a:cs typeface="Calibri"/>
              </a:rPr>
              <a:t>" = 'Success'</a:t>
            </a:r>
          </a:p>
          <a:p>
            <a:r>
              <a:rPr lang="en-GB" sz="1600" dirty="0">
                <a:solidFill>
                  <a:srgbClr val="161616"/>
                </a:solidFill>
                <a:latin typeface="Consolas"/>
                <a:cs typeface="Calibri"/>
              </a:rPr>
              <a:t>AND "</a:t>
            </a:r>
            <a:r>
              <a:rPr lang="en-GB" sz="1600" err="1">
                <a:solidFill>
                  <a:srgbClr val="161616"/>
                </a:solidFill>
                <a:latin typeface="Consolas"/>
                <a:cs typeface="Calibri"/>
              </a:rPr>
              <a:t>Landing_Outcome</a:t>
            </a:r>
            <a:r>
              <a:rPr lang="en-GB" sz="1600" dirty="0">
                <a:solidFill>
                  <a:srgbClr val="161616"/>
                </a:solidFill>
                <a:latin typeface="Consolas"/>
                <a:cs typeface="Calibri"/>
              </a:rPr>
              <a:t>" LIKE ('%ground%');</a:t>
            </a:r>
          </a:p>
          <a:p>
            <a:endParaRPr lang="en-GB" sz="1600" dirty="0">
              <a:solidFill>
                <a:srgbClr val="161616"/>
              </a:solidFill>
              <a:latin typeface="Consolas"/>
              <a:cs typeface="Calibri"/>
            </a:endParaRPr>
          </a:p>
        </p:txBody>
      </p:sp>
      <p:pic>
        <p:nvPicPr>
          <p:cNvPr id="7" name="Picture 6" descr="A close up of a date&#10;&#10;Description automatically generated">
            <a:extLst>
              <a:ext uri="{FF2B5EF4-FFF2-40B4-BE49-F238E27FC236}">
                <a16:creationId xmlns:a16="http://schemas.microsoft.com/office/drawing/2014/main" id="{840A3ADA-F947-D3E3-3623-08629132FE0C}"/>
              </a:ext>
            </a:extLst>
          </p:cNvPr>
          <p:cNvPicPr>
            <a:picLocks noChangeAspect="1"/>
          </p:cNvPicPr>
          <p:nvPr/>
        </p:nvPicPr>
        <p:blipFill>
          <a:blip r:embed="rId3"/>
          <a:stretch>
            <a:fillRect/>
          </a:stretch>
        </p:blipFill>
        <p:spPr>
          <a:xfrm>
            <a:off x="885439" y="3489394"/>
            <a:ext cx="1199369" cy="846559"/>
          </a:xfrm>
          <a:prstGeom prst="rect">
            <a:avLst/>
          </a:prstGeom>
        </p:spPr>
      </p:pic>
      <p:sp>
        <p:nvSpPr>
          <p:cNvPr id="8" name="Content Placeholder 4">
            <a:extLst>
              <a:ext uri="{FF2B5EF4-FFF2-40B4-BE49-F238E27FC236}">
                <a16:creationId xmlns:a16="http://schemas.microsoft.com/office/drawing/2014/main" id="{E73A72DF-D6C9-87E5-B8FA-99ED2CA21DB0}"/>
              </a:ext>
            </a:extLst>
          </p:cNvPr>
          <p:cNvSpPr txBox="1">
            <a:spLocks/>
          </p:cNvSpPr>
          <p:nvPr/>
        </p:nvSpPr>
        <p:spPr>
          <a:xfrm>
            <a:off x="790604" y="1599084"/>
            <a:ext cx="9724995" cy="5619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ea typeface="+mn-lt"/>
                <a:cs typeface="Arial"/>
              </a:rPr>
              <a:t>Finding the dates of the first successful landing outcome on ground pad: </a:t>
            </a: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endParaRPr lang="en-US" sz="2200" dirty="0">
              <a:solidFill>
                <a:schemeClr val="accent3">
                  <a:lumMod val="25000"/>
                </a:schemeClr>
              </a:solidFill>
              <a:latin typeface="Abadi"/>
              <a:cs typeface="Calibri"/>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54322" y="3967463"/>
            <a:ext cx="7411236" cy="2866734"/>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Explanation: </a:t>
            </a:r>
          </a:p>
          <a:p>
            <a:pPr marL="0" indent="0">
              <a:lnSpc>
                <a:spcPct val="100000"/>
              </a:lnSpc>
              <a:spcBef>
                <a:spcPts val="1400"/>
              </a:spcBef>
              <a:buNone/>
            </a:pPr>
            <a:r>
              <a:rPr lang="en-US" sz="1800" dirty="0">
                <a:solidFill>
                  <a:schemeClr val="accent3">
                    <a:lumMod val="25000"/>
                  </a:schemeClr>
                </a:solidFill>
                <a:latin typeface="Abadi"/>
                <a:cs typeface="Calibri" panose="020F0502020204030204"/>
              </a:rPr>
              <a:t>Records have been filtered to contain only the rows where:</a:t>
            </a:r>
          </a:p>
          <a:p>
            <a:pPr marL="742950" lvl="1" indent="-285750">
              <a:lnSpc>
                <a:spcPct val="100000"/>
              </a:lnSpc>
              <a:spcBef>
                <a:spcPts val="800"/>
              </a:spcBef>
              <a:buFont typeface="Courier New" panose="020B0604020202020204" pitchFamily="34" charset="0"/>
              <a:buChar char="o"/>
            </a:pPr>
            <a:r>
              <a:rPr lang="en-US" sz="1600" dirty="0">
                <a:solidFill>
                  <a:schemeClr val="accent3">
                    <a:lumMod val="25000"/>
                  </a:schemeClr>
                </a:solidFill>
                <a:latin typeface="Abadi"/>
                <a:cs typeface="Calibri" panose="020F0502020204030204"/>
              </a:rPr>
              <a:t>the mission was successful, </a:t>
            </a:r>
          </a:p>
          <a:p>
            <a:pPr marL="742950" lvl="1" indent="-285750">
              <a:lnSpc>
                <a:spcPct val="100000"/>
              </a:lnSpc>
              <a:spcBef>
                <a:spcPts val="800"/>
              </a:spcBef>
              <a:buFont typeface="Courier New" panose="020B0604020202020204" pitchFamily="34" charset="0"/>
              <a:buChar char="o"/>
            </a:pPr>
            <a:r>
              <a:rPr lang="en-US" sz="1600" dirty="0">
                <a:solidFill>
                  <a:schemeClr val="accent3">
                    <a:lumMod val="25000"/>
                  </a:schemeClr>
                </a:solidFill>
                <a:latin typeface="Abadi"/>
                <a:cs typeface="Calibri" panose="020F0502020204030204"/>
              </a:rPr>
              <a:t>and the rocket has landed on a drone ship, </a:t>
            </a:r>
          </a:p>
          <a:p>
            <a:pPr marL="742950" lvl="1" indent="-285750">
              <a:lnSpc>
                <a:spcPct val="100000"/>
              </a:lnSpc>
              <a:spcBef>
                <a:spcPts val="800"/>
              </a:spcBef>
              <a:buFont typeface="Courier New" panose="020B0604020202020204" pitchFamily="34" charset="0"/>
              <a:buChar char="o"/>
            </a:pPr>
            <a:r>
              <a:rPr lang="en-US" sz="1600" dirty="0">
                <a:solidFill>
                  <a:schemeClr val="accent3">
                    <a:lumMod val="25000"/>
                  </a:schemeClr>
                </a:solidFill>
                <a:latin typeface="Abadi"/>
                <a:cs typeface="Calibri" panose="020F0502020204030204"/>
              </a:rPr>
              <a:t>and the payload mass is between 4000 and 6000 kg. </a:t>
            </a:r>
          </a:p>
          <a:p>
            <a:pPr marL="0" indent="0">
              <a:lnSpc>
                <a:spcPct val="100000"/>
              </a:lnSpc>
              <a:spcBef>
                <a:spcPts val="1400"/>
              </a:spcBef>
              <a:buNone/>
            </a:pPr>
            <a:r>
              <a:rPr lang="en-US" sz="1800" dirty="0">
                <a:solidFill>
                  <a:schemeClr val="accent3">
                    <a:lumMod val="25000"/>
                  </a:schemeClr>
                </a:solidFill>
                <a:latin typeface="Abadi"/>
                <a:cs typeface="Calibri" panose="020F0502020204030204"/>
              </a:rPr>
              <a:t>The booster versions are displayed as a result.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6A1ACEC4-3910-AB05-99AB-DFA00AA12A42}"/>
              </a:ext>
            </a:extLst>
          </p:cNvPr>
          <p:cNvSpPr txBox="1"/>
          <p:nvPr/>
        </p:nvSpPr>
        <p:spPr>
          <a:xfrm>
            <a:off x="769941" y="2393859"/>
            <a:ext cx="1059032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161616"/>
                </a:solidFill>
                <a:latin typeface="Consolas"/>
                <a:cs typeface="Calibri"/>
              </a:rPr>
              <a:t>%%</a:t>
            </a:r>
            <a:r>
              <a:rPr lang="en-GB" sz="1600" dirty="0" err="1">
                <a:solidFill>
                  <a:srgbClr val="161616"/>
                </a:solidFill>
                <a:latin typeface="Consolas"/>
                <a:cs typeface="Calibri"/>
              </a:rPr>
              <a:t>sql</a:t>
            </a:r>
          </a:p>
          <a:p>
            <a:r>
              <a:rPr lang="en-GB" sz="1600" dirty="0">
                <a:solidFill>
                  <a:srgbClr val="161616"/>
                </a:solidFill>
                <a:latin typeface="Consolas"/>
                <a:cs typeface="Calibri"/>
              </a:rPr>
              <a:t>SELECT "</a:t>
            </a:r>
            <a:r>
              <a:rPr lang="en-GB" sz="1600" err="1">
                <a:solidFill>
                  <a:srgbClr val="161616"/>
                </a:solidFill>
                <a:latin typeface="Consolas"/>
                <a:cs typeface="Calibri"/>
              </a:rPr>
              <a:t>Booster_Version</a:t>
            </a:r>
            <a:r>
              <a:rPr lang="en-GB" sz="1600" dirty="0">
                <a:solidFill>
                  <a:srgbClr val="161616"/>
                </a:solidFill>
                <a:latin typeface="Consolas"/>
                <a:cs typeface="Calibri"/>
              </a:rPr>
              <a:t>" FROM SPACEXTABLE</a:t>
            </a:r>
          </a:p>
          <a:p>
            <a:r>
              <a:rPr lang="en-GB" sz="1600" dirty="0">
                <a:solidFill>
                  <a:srgbClr val="161616"/>
                </a:solidFill>
                <a:latin typeface="Consolas"/>
                <a:cs typeface="Calibri"/>
              </a:rPr>
              <a:t>WHERE "</a:t>
            </a:r>
            <a:r>
              <a:rPr lang="en-GB" sz="1600" err="1">
                <a:solidFill>
                  <a:srgbClr val="161616"/>
                </a:solidFill>
                <a:latin typeface="Consolas"/>
                <a:cs typeface="Calibri"/>
              </a:rPr>
              <a:t>Landing_Outcome</a:t>
            </a:r>
            <a:r>
              <a:rPr lang="en-GB" sz="1600" dirty="0">
                <a:solidFill>
                  <a:srgbClr val="161616"/>
                </a:solidFill>
                <a:latin typeface="Consolas"/>
                <a:cs typeface="Calibri"/>
              </a:rPr>
              <a:t>" LIKE ('%Success%')</a:t>
            </a:r>
          </a:p>
          <a:p>
            <a:r>
              <a:rPr lang="en-GB" sz="1600" dirty="0">
                <a:solidFill>
                  <a:srgbClr val="161616"/>
                </a:solidFill>
                <a:latin typeface="Consolas"/>
                <a:cs typeface="Calibri"/>
              </a:rPr>
              <a:t>AND "</a:t>
            </a:r>
            <a:r>
              <a:rPr lang="en-GB" sz="1600" err="1">
                <a:solidFill>
                  <a:srgbClr val="161616"/>
                </a:solidFill>
                <a:latin typeface="Consolas"/>
                <a:cs typeface="Calibri"/>
              </a:rPr>
              <a:t>Landing_Outcome</a:t>
            </a:r>
            <a:r>
              <a:rPr lang="en-GB" sz="1600" dirty="0">
                <a:solidFill>
                  <a:srgbClr val="161616"/>
                </a:solidFill>
                <a:latin typeface="Consolas"/>
                <a:cs typeface="Calibri"/>
              </a:rPr>
              <a:t>" LIKE ('%drone%')</a:t>
            </a:r>
          </a:p>
          <a:p>
            <a:r>
              <a:rPr lang="en-GB" sz="1600" dirty="0">
                <a:solidFill>
                  <a:srgbClr val="161616"/>
                </a:solidFill>
                <a:latin typeface="Consolas"/>
                <a:cs typeface="Calibri"/>
              </a:rPr>
              <a:t>AND PAYLOAD_MASS__KG_ BETWEEN 4000 AND 6000;</a:t>
            </a:r>
            <a:endParaRPr lang="en-GB" sz="1600" dirty="0">
              <a:cs typeface="Calibri"/>
            </a:endParaRPr>
          </a:p>
          <a:p>
            <a:endParaRPr lang="en-GB" sz="1600" dirty="0">
              <a:solidFill>
                <a:srgbClr val="161616"/>
              </a:solidFill>
              <a:latin typeface="Consolas"/>
              <a:cs typeface="Calibri"/>
            </a:endParaRPr>
          </a:p>
        </p:txBody>
      </p:sp>
      <p:pic>
        <p:nvPicPr>
          <p:cNvPr id="6" name="Picture 5" descr="A screenshot of a computer&#10;&#10;Description automatically generated">
            <a:extLst>
              <a:ext uri="{FF2B5EF4-FFF2-40B4-BE49-F238E27FC236}">
                <a16:creationId xmlns:a16="http://schemas.microsoft.com/office/drawing/2014/main" id="{4A0C5F64-C234-14BB-CAF6-17013852E58C}"/>
              </a:ext>
            </a:extLst>
          </p:cNvPr>
          <p:cNvPicPr>
            <a:picLocks noChangeAspect="1"/>
          </p:cNvPicPr>
          <p:nvPr/>
        </p:nvPicPr>
        <p:blipFill>
          <a:blip r:embed="rId3"/>
          <a:stretch>
            <a:fillRect/>
          </a:stretch>
        </p:blipFill>
        <p:spPr>
          <a:xfrm>
            <a:off x="868448" y="3971410"/>
            <a:ext cx="1628975" cy="2247324"/>
          </a:xfrm>
          <a:prstGeom prst="rect">
            <a:avLst/>
          </a:prstGeom>
        </p:spPr>
      </p:pic>
      <p:sp>
        <p:nvSpPr>
          <p:cNvPr id="9" name="Content Placeholder 4">
            <a:extLst>
              <a:ext uri="{FF2B5EF4-FFF2-40B4-BE49-F238E27FC236}">
                <a16:creationId xmlns:a16="http://schemas.microsoft.com/office/drawing/2014/main" id="{0189D0E4-3E3B-214D-0FB2-673EDA1DDFCD}"/>
              </a:ext>
            </a:extLst>
          </p:cNvPr>
          <p:cNvSpPr txBox="1">
            <a:spLocks/>
          </p:cNvSpPr>
          <p:nvPr/>
        </p:nvSpPr>
        <p:spPr>
          <a:xfrm>
            <a:off x="770010" y="1599084"/>
            <a:ext cx="9745589" cy="110769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spcBef>
                <a:spcPts val="1400"/>
              </a:spcBef>
              <a:buNone/>
            </a:pPr>
            <a:r>
              <a:rPr lang="en-US" sz="2200" dirty="0">
                <a:solidFill>
                  <a:schemeClr val="accent3">
                    <a:lumMod val="25000"/>
                  </a:schemeClr>
                </a:solidFill>
                <a:latin typeface="Abadi"/>
                <a:ea typeface="+mn-lt"/>
                <a:cs typeface="Arial"/>
              </a:rPr>
              <a:t>Listing the names of boosters which have successfully landed on drone ship and had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endParaRPr lang="en-US" sz="2200" dirty="0">
              <a:solidFill>
                <a:schemeClr val="accent3">
                  <a:lumMod val="25000"/>
                </a:schemeClr>
              </a:solidFill>
              <a:latin typeface="Abadi"/>
              <a:cs typeface="Calibri"/>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23" name="Content Placeholder 5">
            <a:extLst>
              <a:ext uri="{FF2B5EF4-FFF2-40B4-BE49-F238E27FC236}">
                <a16:creationId xmlns:a16="http://schemas.microsoft.com/office/drawing/2014/main" id="{EE333651-1FAA-F06D-7DA2-0C175E32B3C2}"/>
              </a:ext>
            </a:extLst>
          </p:cNvPr>
          <p:cNvGraphicFramePr>
            <a:graphicFrameLocks noGrp="1"/>
          </p:cNvGraphicFramePr>
          <p:nvPr>
            <p:ph idx="1"/>
            <p:extLst>
              <p:ext uri="{D42A27DB-BD31-4B8C-83A1-F6EECF244321}">
                <p14:modId xmlns:p14="http://schemas.microsoft.com/office/powerpoint/2010/main" val="1848989156"/>
              </p:ext>
            </p:extLst>
          </p:nvPr>
        </p:nvGraphicFramePr>
        <p:xfrm>
          <a:off x="838200" y="154759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pic>
        <p:nvPicPr>
          <p:cNvPr id="311" name="Picture 310">
            <a:extLst>
              <a:ext uri="{FF2B5EF4-FFF2-40B4-BE49-F238E27FC236}">
                <a16:creationId xmlns:a16="http://schemas.microsoft.com/office/drawing/2014/main" id="{E79C6B7F-BFC9-BC7D-4633-4D78E2DD1D0D}"/>
              </a:ext>
            </a:extLst>
          </p:cNvPr>
          <p:cNvPicPr>
            <a:picLocks noChangeAspect="1"/>
          </p:cNvPicPr>
          <p:nvPr/>
        </p:nvPicPr>
        <p:blipFill>
          <a:blip r:embed="rId8"/>
          <a:stretch>
            <a:fillRect/>
          </a:stretch>
        </p:blipFill>
        <p:spPr>
          <a:xfrm>
            <a:off x="1035650" y="3496705"/>
            <a:ext cx="451535" cy="472129"/>
          </a:xfrm>
          <a:prstGeom prst="rect">
            <a:avLst/>
          </a:prstGeom>
        </p:spPr>
      </p:pic>
      <p:pic>
        <p:nvPicPr>
          <p:cNvPr id="56" name="Picture 55">
            <a:extLst>
              <a:ext uri="{FF2B5EF4-FFF2-40B4-BE49-F238E27FC236}">
                <a16:creationId xmlns:a16="http://schemas.microsoft.com/office/drawing/2014/main" id="{6B67D67C-4CCA-C258-CAB7-812580886E20}"/>
              </a:ext>
            </a:extLst>
          </p:cNvPr>
          <p:cNvPicPr>
            <a:picLocks noChangeAspect="1"/>
          </p:cNvPicPr>
          <p:nvPr/>
        </p:nvPicPr>
        <p:blipFill>
          <a:blip r:embed="rId9"/>
          <a:stretch>
            <a:fillRect/>
          </a:stretch>
        </p:blipFill>
        <p:spPr>
          <a:xfrm>
            <a:off x="1025353" y="4403639"/>
            <a:ext cx="461833" cy="460289"/>
          </a:xfrm>
          <a:prstGeom prst="rect">
            <a:avLst/>
          </a:prstGeom>
        </p:spPr>
      </p:pic>
      <p:pic>
        <p:nvPicPr>
          <p:cNvPr id="265" name="Picture 264">
            <a:extLst>
              <a:ext uri="{FF2B5EF4-FFF2-40B4-BE49-F238E27FC236}">
                <a16:creationId xmlns:a16="http://schemas.microsoft.com/office/drawing/2014/main" id="{E9747A0D-C3B5-B42B-E887-E7CEBC6A7658}"/>
              </a:ext>
            </a:extLst>
          </p:cNvPr>
          <p:cNvPicPr>
            <a:picLocks noChangeAspect="1"/>
          </p:cNvPicPr>
          <p:nvPr/>
        </p:nvPicPr>
        <p:blipFill>
          <a:blip r:embed="rId10"/>
          <a:stretch>
            <a:fillRect/>
          </a:stretch>
        </p:blipFill>
        <p:spPr>
          <a:xfrm>
            <a:off x="1145831" y="5372486"/>
            <a:ext cx="292956" cy="334920"/>
          </a:xfrm>
          <a:prstGeom prst="rect">
            <a:avLst/>
          </a:prstGeom>
        </p:spPr>
      </p:pic>
      <p:pic>
        <p:nvPicPr>
          <p:cNvPr id="314" name="Graphic 313" descr="Head with gears with solid fill">
            <a:extLst>
              <a:ext uri="{FF2B5EF4-FFF2-40B4-BE49-F238E27FC236}">
                <a16:creationId xmlns:a16="http://schemas.microsoft.com/office/drawing/2014/main" id="{161FC847-9637-99AD-0E84-539F8D2D83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057" y="5335031"/>
            <a:ext cx="399538" cy="420132"/>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0307" y="3843895"/>
            <a:ext cx="9735292" cy="2374256"/>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Explanation: </a:t>
            </a:r>
          </a:p>
          <a:p>
            <a:pPr marL="0" indent="0">
              <a:lnSpc>
                <a:spcPct val="100000"/>
              </a:lnSpc>
              <a:spcBef>
                <a:spcPts val="1400"/>
              </a:spcBef>
              <a:buNone/>
            </a:pPr>
            <a:r>
              <a:rPr lang="en-US" sz="1800" dirty="0">
                <a:solidFill>
                  <a:schemeClr val="accent3">
                    <a:lumMod val="25000"/>
                  </a:schemeClr>
                </a:solidFill>
                <a:latin typeface="Abadi"/>
              </a:rPr>
              <a:t>The values in </a:t>
            </a:r>
            <a:r>
              <a:rPr lang="en-US" sz="1800" dirty="0" err="1">
                <a:solidFill>
                  <a:schemeClr val="accent3">
                    <a:lumMod val="25000"/>
                  </a:schemeClr>
                </a:solidFill>
                <a:latin typeface="Abadi"/>
              </a:rPr>
              <a:t>Mission_Outcome</a:t>
            </a:r>
            <a:r>
              <a:rPr lang="en-US" sz="1800" dirty="0">
                <a:solidFill>
                  <a:schemeClr val="accent3">
                    <a:lumMod val="25000"/>
                  </a:schemeClr>
                </a:solidFill>
                <a:latin typeface="Abadi"/>
              </a:rPr>
              <a:t> have been counted and this number is displayed as a result. </a:t>
            </a:r>
            <a:endParaRPr lang="en-US" sz="1800" dirty="0">
              <a:solidFill>
                <a:schemeClr val="accent3">
                  <a:lumMod val="25000"/>
                </a:schemeClr>
              </a:solidFill>
              <a:cs typeface="Calibr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C61EC6B5-29FC-E15E-894C-5995F2AC66AB}"/>
              </a:ext>
            </a:extLst>
          </p:cNvPr>
          <p:cNvSpPr txBox="1"/>
          <p:nvPr/>
        </p:nvSpPr>
        <p:spPr>
          <a:xfrm>
            <a:off x="769941" y="2167318"/>
            <a:ext cx="105903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161616"/>
                </a:solidFill>
                <a:latin typeface="Consolas"/>
                <a:cs typeface="Calibri"/>
              </a:rPr>
              <a:t>%</a:t>
            </a:r>
            <a:r>
              <a:rPr lang="en-GB" sz="1600" dirty="0" err="1">
                <a:solidFill>
                  <a:srgbClr val="161616"/>
                </a:solidFill>
                <a:latin typeface="Consolas"/>
                <a:cs typeface="Calibri"/>
              </a:rPr>
              <a:t>sql</a:t>
            </a:r>
            <a:r>
              <a:rPr lang="en-GB" sz="1600" dirty="0">
                <a:solidFill>
                  <a:srgbClr val="161616"/>
                </a:solidFill>
                <a:latin typeface="Consolas"/>
                <a:cs typeface="Calibri"/>
              </a:rPr>
              <a:t> SELECT COUNT("</a:t>
            </a:r>
            <a:r>
              <a:rPr lang="en-GB" sz="1600" dirty="0" err="1">
                <a:solidFill>
                  <a:srgbClr val="161616"/>
                </a:solidFill>
                <a:latin typeface="Consolas"/>
                <a:cs typeface="Calibri"/>
              </a:rPr>
              <a:t>Mission_Outcome</a:t>
            </a:r>
            <a:r>
              <a:rPr lang="en-GB" sz="1600" dirty="0">
                <a:solidFill>
                  <a:srgbClr val="161616"/>
                </a:solidFill>
                <a:latin typeface="Consolas"/>
                <a:cs typeface="Calibri"/>
              </a:rPr>
              <a:t>") FROM SPACEXTABLE;</a:t>
            </a:r>
            <a:endParaRPr lang="en-GB" sz="1600">
              <a:cs typeface="Calibri"/>
            </a:endParaRPr>
          </a:p>
          <a:p>
            <a:endParaRPr lang="en-GB" sz="1600" dirty="0">
              <a:solidFill>
                <a:srgbClr val="161616"/>
              </a:solidFill>
              <a:latin typeface="Consolas"/>
              <a:cs typeface="Calibri"/>
            </a:endParaRPr>
          </a:p>
        </p:txBody>
      </p:sp>
      <p:pic>
        <p:nvPicPr>
          <p:cNvPr id="7" name="Picture 6" descr="A black text on a white background&#10;&#10;Description automatically generated">
            <a:extLst>
              <a:ext uri="{FF2B5EF4-FFF2-40B4-BE49-F238E27FC236}">
                <a16:creationId xmlns:a16="http://schemas.microsoft.com/office/drawing/2014/main" id="{793379ED-5A05-1E35-7D24-BE2D044EFA68}"/>
              </a:ext>
            </a:extLst>
          </p:cNvPr>
          <p:cNvPicPr>
            <a:picLocks noChangeAspect="1"/>
          </p:cNvPicPr>
          <p:nvPr/>
        </p:nvPicPr>
        <p:blipFill>
          <a:blip r:embed="rId3"/>
          <a:stretch>
            <a:fillRect/>
          </a:stretch>
        </p:blipFill>
        <p:spPr>
          <a:xfrm>
            <a:off x="793921" y="2696477"/>
            <a:ext cx="2510481" cy="733939"/>
          </a:xfrm>
          <a:prstGeom prst="rect">
            <a:avLst/>
          </a:prstGeom>
        </p:spPr>
      </p:pic>
      <p:sp>
        <p:nvSpPr>
          <p:cNvPr id="8" name="Content Placeholder 4">
            <a:extLst>
              <a:ext uri="{FF2B5EF4-FFF2-40B4-BE49-F238E27FC236}">
                <a16:creationId xmlns:a16="http://schemas.microsoft.com/office/drawing/2014/main" id="{1FE5FD36-8D0E-274B-03E2-2FDDA8D76024}"/>
              </a:ext>
            </a:extLst>
          </p:cNvPr>
          <p:cNvSpPr txBox="1">
            <a:spLocks/>
          </p:cNvSpPr>
          <p:nvPr/>
        </p:nvSpPr>
        <p:spPr>
          <a:xfrm>
            <a:off x="790604" y="1609381"/>
            <a:ext cx="9724995" cy="5619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ea typeface="+mn-lt"/>
                <a:cs typeface="Arial"/>
              </a:rPr>
              <a:t>Calculating the total number of successful and failure mission outcomes: </a:t>
            </a: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endParaRPr lang="en-US" sz="2200" dirty="0">
              <a:solidFill>
                <a:schemeClr val="accent3">
                  <a:lumMod val="25000"/>
                </a:schemeClr>
              </a:solidFill>
              <a:latin typeface="Abadi"/>
              <a:cs typeface="Calibri"/>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73742"/>
            <a:ext cx="8365155" cy="2444546"/>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Explanation: </a:t>
            </a:r>
          </a:p>
          <a:p>
            <a:pPr marL="0" indent="0">
              <a:lnSpc>
                <a:spcPct val="100000"/>
              </a:lnSpc>
              <a:spcBef>
                <a:spcPts val="1400"/>
              </a:spcBef>
              <a:buNone/>
            </a:pPr>
            <a:r>
              <a:rPr lang="en-US" sz="1800" dirty="0">
                <a:solidFill>
                  <a:schemeClr val="accent3">
                    <a:lumMod val="25000"/>
                  </a:schemeClr>
                </a:solidFill>
                <a:latin typeface="Abadi"/>
              </a:rPr>
              <a:t>Records have been filtered to contain only the rows where the rockets have carried the heaviest payload mass. </a:t>
            </a:r>
            <a:endParaRPr lang="en-US" sz="20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The booster versions are displayed as a result. </a:t>
            </a:r>
            <a:endParaRPr lang="en-US" sz="2000">
              <a:solidFill>
                <a:schemeClr val="accent3">
                  <a:lumMod val="25000"/>
                </a:schemeClr>
              </a:solidFill>
              <a:latin typeface="Abad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sp>
        <p:nvSpPr>
          <p:cNvPr id="6" name="TextBox 5">
            <a:extLst>
              <a:ext uri="{FF2B5EF4-FFF2-40B4-BE49-F238E27FC236}">
                <a16:creationId xmlns:a16="http://schemas.microsoft.com/office/drawing/2014/main" id="{BFD68C62-3D14-BB79-FC89-EE95D7599C90}"/>
              </a:ext>
            </a:extLst>
          </p:cNvPr>
          <p:cNvSpPr txBox="1"/>
          <p:nvPr/>
        </p:nvSpPr>
        <p:spPr>
          <a:xfrm>
            <a:off x="769941" y="2579209"/>
            <a:ext cx="105903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161616"/>
                </a:solidFill>
                <a:latin typeface="Consolas"/>
                <a:cs typeface="Calibri"/>
              </a:rPr>
              <a:t>%%</a:t>
            </a:r>
            <a:r>
              <a:rPr lang="en-GB" sz="1600" dirty="0" err="1">
                <a:solidFill>
                  <a:srgbClr val="161616"/>
                </a:solidFill>
                <a:latin typeface="Consolas"/>
                <a:cs typeface="Calibri"/>
              </a:rPr>
              <a:t>sql</a:t>
            </a:r>
          </a:p>
          <a:p>
            <a:r>
              <a:rPr lang="en-GB" sz="1600" dirty="0">
                <a:solidFill>
                  <a:srgbClr val="161616"/>
                </a:solidFill>
                <a:latin typeface="Consolas"/>
                <a:cs typeface="Calibri"/>
              </a:rPr>
              <a:t>SELECT "</a:t>
            </a:r>
            <a:r>
              <a:rPr lang="en-GB" sz="1600" err="1">
                <a:solidFill>
                  <a:srgbClr val="161616"/>
                </a:solidFill>
                <a:latin typeface="Consolas"/>
                <a:cs typeface="Calibri"/>
              </a:rPr>
              <a:t>Booster_Version</a:t>
            </a:r>
            <a:r>
              <a:rPr lang="en-GB" sz="1600" dirty="0">
                <a:solidFill>
                  <a:srgbClr val="161616"/>
                </a:solidFill>
                <a:latin typeface="Consolas"/>
                <a:cs typeface="Calibri"/>
              </a:rPr>
              <a:t>" FROM SPACEXTABLE</a:t>
            </a:r>
          </a:p>
          <a:p>
            <a:r>
              <a:rPr lang="en-GB" sz="1600" dirty="0">
                <a:solidFill>
                  <a:srgbClr val="161616"/>
                </a:solidFill>
                <a:latin typeface="Consolas"/>
                <a:cs typeface="Calibri"/>
              </a:rPr>
              <a:t>WHERE PAYLOAD_MASS__KG_ = (SELECT MAX(PAYLOAD_MASS__KG_) FROM SPACEXTABLE);</a:t>
            </a:r>
            <a:endParaRPr lang="en-GB" sz="1600" dirty="0">
              <a:cs typeface="Calibri"/>
            </a:endParaRPr>
          </a:p>
          <a:p>
            <a:endParaRPr lang="en-GB" sz="1600" dirty="0">
              <a:solidFill>
                <a:srgbClr val="161616"/>
              </a:solidFill>
              <a:latin typeface="Consolas"/>
              <a:cs typeface="Calibri"/>
            </a:endParaRPr>
          </a:p>
        </p:txBody>
      </p:sp>
      <p:pic>
        <p:nvPicPr>
          <p:cNvPr id="7" name="Picture 6" descr="A screenshot of a phone&#10;&#10;Description automatically generated">
            <a:extLst>
              <a:ext uri="{FF2B5EF4-FFF2-40B4-BE49-F238E27FC236}">
                <a16:creationId xmlns:a16="http://schemas.microsoft.com/office/drawing/2014/main" id="{263B1407-7C52-52CC-5BF8-DFC822B2E2C9}"/>
              </a:ext>
            </a:extLst>
          </p:cNvPr>
          <p:cNvPicPr>
            <a:picLocks noChangeAspect="1"/>
          </p:cNvPicPr>
          <p:nvPr/>
        </p:nvPicPr>
        <p:blipFill>
          <a:blip r:embed="rId3"/>
          <a:stretch>
            <a:fillRect/>
          </a:stretch>
        </p:blipFill>
        <p:spPr>
          <a:xfrm>
            <a:off x="9506875" y="1549997"/>
            <a:ext cx="1422055" cy="4864442"/>
          </a:xfrm>
          <a:prstGeom prst="rect">
            <a:avLst/>
          </a:prstGeom>
        </p:spPr>
      </p:pic>
      <p:sp>
        <p:nvSpPr>
          <p:cNvPr id="8" name="Content Placeholder 4">
            <a:extLst>
              <a:ext uri="{FF2B5EF4-FFF2-40B4-BE49-F238E27FC236}">
                <a16:creationId xmlns:a16="http://schemas.microsoft.com/office/drawing/2014/main" id="{9AEFABDC-D462-9A78-64CD-254F39883AD7}"/>
              </a:ext>
            </a:extLst>
          </p:cNvPr>
          <p:cNvSpPr txBox="1">
            <a:spLocks/>
          </p:cNvSpPr>
          <p:nvPr/>
        </p:nvSpPr>
        <p:spPr>
          <a:xfrm>
            <a:off x="770010" y="1609381"/>
            <a:ext cx="8509914" cy="7781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ea typeface="+mn-lt"/>
                <a:cs typeface="Arial"/>
              </a:rPr>
              <a:t>Listing the names of the booster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3712" y="4268920"/>
            <a:ext cx="5389981" cy="1960872"/>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Explanation: </a:t>
            </a:r>
          </a:p>
          <a:p>
            <a:pPr marL="0" indent="0">
              <a:lnSpc>
                <a:spcPct val="100000"/>
              </a:lnSpc>
              <a:spcBef>
                <a:spcPts val="1400"/>
              </a:spcBef>
              <a:buNone/>
            </a:pPr>
            <a:r>
              <a:rPr lang="en-US" sz="1800" dirty="0">
                <a:solidFill>
                  <a:schemeClr val="accent3">
                    <a:lumMod val="25000"/>
                  </a:schemeClr>
                </a:solidFill>
                <a:latin typeface="Abadi"/>
              </a:rPr>
              <a:t>Records have been filtered to contain only the rows where the landing outcome on a drone ship was a failure in 2015.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sp>
        <p:nvSpPr>
          <p:cNvPr id="6" name="TextBox 5">
            <a:extLst>
              <a:ext uri="{FF2B5EF4-FFF2-40B4-BE49-F238E27FC236}">
                <a16:creationId xmlns:a16="http://schemas.microsoft.com/office/drawing/2014/main" id="{2920D0C7-9245-FA26-151E-8CEFD2C5C0A1}"/>
              </a:ext>
            </a:extLst>
          </p:cNvPr>
          <p:cNvSpPr txBox="1"/>
          <p:nvPr/>
        </p:nvSpPr>
        <p:spPr>
          <a:xfrm>
            <a:off x="800833" y="2517426"/>
            <a:ext cx="1059032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161616"/>
                </a:solidFill>
                <a:latin typeface="Consolas"/>
                <a:cs typeface="Calibri"/>
              </a:rPr>
              <a:t>%%</a:t>
            </a:r>
            <a:r>
              <a:rPr lang="en-GB" sz="1600" dirty="0" err="1">
                <a:solidFill>
                  <a:srgbClr val="161616"/>
                </a:solidFill>
                <a:latin typeface="Consolas"/>
                <a:cs typeface="Calibri"/>
              </a:rPr>
              <a:t>sql</a:t>
            </a:r>
            <a:endParaRPr lang="en-GB" sz="1600">
              <a:solidFill>
                <a:srgbClr val="161616"/>
              </a:solidFill>
              <a:latin typeface="Consolas"/>
              <a:cs typeface="Calibri"/>
            </a:endParaRPr>
          </a:p>
          <a:p>
            <a:r>
              <a:rPr lang="en-GB" sz="1600" dirty="0">
                <a:solidFill>
                  <a:srgbClr val="161616"/>
                </a:solidFill>
                <a:latin typeface="Consolas"/>
                <a:cs typeface="Calibri"/>
              </a:rPr>
              <a:t>SELECT </a:t>
            </a:r>
            <a:r>
              <a:rPr lang="en-GB" sz="1600" err="1">
                <a:solidFill>
                  <a:srgbClr val="161616"/>
                </a:solidFill>
                <a:latin typeface="Consolas"/>
                <a:cs typeface="Calibri"/>
              </a:rPr>
              <a:t>substr</a:t>
            </a:r>
            <a:r>
              <a:rPr lang="en-GB" sz="1600" dirty="0">
                <a:solidFill>
                  <a:srgbClr val="161616"/>
                </a:solidFill>
                <a:latin typeface="Consolas"/>
                <a:cs typeface="Calibri"/>
              </a:rPr>
              <a:t>(Date, 6,2) AS Month, "</a:t>
            </a:r>
            <a:r>
              <a:rPr lang="en-GB" sz="1600" err="1">
                <a:solidFill>
                  <a:srgbClr val="161616"/>
                </a:solidFill>
                <a:latin typeface="Consolas"/>
                <a:cs typeface="Calibri"/>
              </a:rPr>
              <a:t>Landing_Outcome</a:t>
            </a:r>
            <a:r>
              <a:rPr lang="en-GB" sz="1600" dirty="0">
                <a:solidFill>
                  <a:srgbClr val="161616"/>
                </a:solidFill>
                <a:latin typeface="Consolas"/>
                <a:cs typeface="Calibri"/>
              </a:rPr>
              <a:t>", "</a:t>
            </a:r>
            <a:r>
              <a:rPr lang="en-GB" sz="1600" err="1">
                <a:solidFill>
                  <a:srgbClr val="161616"/>
                </a:solidFill>
                <a:latin typeface="Consolas"/>
                <a:cs typeface="Calibri"/>
              </a:rPr>
              <a:t>Booster_Version</a:t>
            </a:r>
            <a:r>
              <a:rPr lang="en-GB" sz="1600" dirty="0">
                <a:solidFill>
                  <a:srgbClr val="161616"/>
                </a:solidFill>
                <a:latin typeface="Consolas"/>
                <a:cs typeface="Calibri"/>
              </a:rPr>
              <a:t>", "</a:t>
            </a:r>
            <a:r>
              <a:rPr lang="en-GB" sz="1600" err="1">
                <a:solidFill>
                  <a:srgbClr val="161616"/>
                </a:solidFill>
                <a:latin typeface="Consolas"/>
                <a:cs typeface="Calibri"/>
              </a:rPr>
              <a:t>Launch_Site</a:t>
            </a:r>
            <a:r>
              <a:rPr lang="en-GB" sz="1600" dirty="0">
                <a:solidFill>
                  <a:srgbClr val="161616"/>
                </a:solidFill>
                <a:latin typeface="Consolas"/>
                <a:cs typeface="Calibri"/>
              </a:rPr>
              <a:t>" from SPACEXTABLE</a:t>
            </a:r>
          </a:p>
          <a:p>
            <a:r>
              <a:rPr lang="en-GB" sz="1600" dirty="0">
                <a:solidFill>
                  <a:srgbClr val="161616"/>
                </a:solidFill>
                <a:latin typeface="Consolas"/>
                <a:cs typeface="Calibri"/>
              </a:rPr>
              <a:t>WHERE "</a:t>
            </a:r>
            <a:r>
              <a:rPr lang="en-GB" sz="1600" err="1">
                <a:solidFill>
                  <a:srgbClr val="161616"/>
                </a:solidFill>
                <a:latin typeface="Consolas"/>
                <a:cs typeface="Calibri"/>
              </a:rPr>
              <a:t>Landing_Outcome</a:t>
            </a:r>
            <a:r>
              <a:rPr lang="en-GB" sz="1600" dirty="0">
                <a:solidFill>
                  <a:srgbClr val="161616"/>
                </a:solidFill>
                <a:latin typeface="Consolas"/>
                <a:cs typeface="Calibri"/>
              </a:rPr>
              <a:t>" LIKE ('%Failure%') </a:t>
            </a:r>
          </a:p>
          <a:p>
            <a:r>
              <a:rPr lang="en-GB" sz="1600" dirty="0">
                <a:solidFill>
                  <a:srgbClr val="161616"/>
                </a:solidFill>
                <a:latin typeface="Consolas"/>
                <a:cs typeface="Calibri"/>
              </a:rPr>
              <a:t>AND "</a:t>
            </a:r>
            <a:r>
              <a:rPr lang="en-GB" sz="1600" err="1">
                <a:solidFill>
                  <a:srgbClr val="161616"/>
                </a:solidFill>
                <a:latin typeface="Consolas"/>
                <a:cs typeface="Calibri"/>
              </a:rPr>
              <a:t>Landing_Outcome</a:t>
            </a:r>
            <a:r>
              <a:rPr lang="en-GB" sz="1600" dirty="0">
                <a:solidFill>
                  <a:srgbClr val="161616"/>
                </a:solidFill>
                <a:latin typeface="Consolas"/>
                <a:cs typeface="Calibri"/>
              </a:rPr>
              <a:t>" LIKE ('%drone%')</a:t>
            </a:r>
          </a:p>
          <a:p>
            <a:r>
              <a:rPr lang="en-GB" sz="1600" dirty="0">
                <a:solidFill>
                  <a:srgbClr val="161616"/>
                </a:solidFill>
                <a:latin typeface="Consolas"/>
                <a:cs typeface="Calibri"/>
              </a:rPr>
              <a:t>AND </a:t>
            </a:r>
            <a:r>
              <a:rPr lang="en-GB" sz="1600" dirty="0" err="1">
                <a:solidFill>
                  <a:srgbClr val="161616"/>
                </a:solidFill>
                <a:latin typeface="Consolas"/>
                <a:cs typeface="Calibri"/>
              </a:rPr>
              <a:t>substr</a:t>
            </a:r>
            <a:r>
              <a:rPr lang="en-GB" sz="1600" dirty="0">
                <a:solidFill>
                  <a:srgbClr val="161616"/>
                </a:solidFill>
                <a:latin typeface="Consolas"/>
                <a:cs typeface="Calibri"/>
              </a:rPr>
              <a:t>(Date,0,5)='2015'; </a:t>
            </a:r>
          </a:p>
        </p:txBody>
      </p:sp>
      <p:pic>
        <p:nvPicPr>
          <p:cNvPr id="7" name="Picture 6" descr="A screenshot of a computer&#10;&#10;Description automatically generated">
            <a:extLst>
              <a:ext uri="{FF2B5EF4-FFF2-40B4-BE49-F238E27FC236}">
                <a16:creationId xmlns:a16="http://schemas.microsoft.com/office/drawing/2014/main" id="{DFEC152F-90A7-6D9E-F79F-56DC28B12294}"/>
              </a:ext>
            </a:extLst>
          </p:cNvPr>
          <p:cNvPicPr>
            <a:picLocks noChangeAspect="1"/>
          </p:cNvPicPr>
          <p:nvPr/>
        </p:nvPicPr>
        <p:blipFill>
          <a:blip r:embed="rId3"/>
          <a:stretch>
            <a:fillRect/>
          </a:stretch>
        </p:blipFill>
        <p:spPr>
          <a:xfrm>
            <a:off x="895608" y="4375321"/>
            <a:ext cx="4809351" cy="1145059"/>
          </a:xfrm>
          <a:prstGeom prst="rect">
            <a:avLst/>
          </a:prstGeom>
        </p:spPr>
      </p:pic>
      <p:sp>
        <p:nvSpPr>
          <p:cNvPr id="8" name="Content Placeholder 4">
            <a:extLst>
              <a:ext uri="{FF2B5EF4-FFF2-40B4-BE49-F238E27FC236}">
                <a16:creationId xmlns:a16="http://schemas.microsoft.com/office/drawing/2014/main" id="{B72D9A7D-1467-647D-EB85-139B560BE4BA}"/>
              </a:ext>
            </a:extLst>
          </p:cNvPr>
          <p:cNvSpPr txBox="1">
            <a:spLocks/>
          </p:cNvSpPr>
          <p:nvPr/>
        </p:nvSpPr>
        <p:spPr>
          <a:xfrm>
            <a:off x="790604" y="1609381"/>
            <a:ext cx="10507590" cy="8914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ea typeface="+mn-lt"/>
                <a:cs typeface="Arial"/>
              </a:rPr>
              <a:t>List the failed </a:t>
            </a:r>
            <a:r>
              <a:rPr lang="en-US" sz="2200" dirty="0" err="1">
                <a:solidFill>
                  <a:schemeClr val="accent3">
                    <a:lumMod val="25000"/>
                  </a:schemeClr>
                </a:solidFill>
                <a:latin typeface="Abadi"/>
                <a:ea typeface="+mn-lt"/>
                <a:cs typeface="Arial"/>
              </a:rPr>
              <a:t>landing_outcomes</a:t>
            </a:r>
            <a:r>
              <a:rPr lang="en-US" sz="2200" dirty="0">
                <a:solidFill>
                  <a:schemeClr val="accent3">
                    <a:lumMod val="25000"/>
                  </a:schemeClr>
                </a:solidFill>
                <a:latin typeface="Abadi"/>
                <a:ea typeface="+mn-lt"/>
                <a:cs typeface="Arial"/>
              </a:rPr>
              <a:t> in drone ship, their booster versions, and launch site names for in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3280" y="4461733"/>
            <a:ext cx="7366914" cy="1838797"/>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Explanation: </a:t>
            </a:r>
          </a:p>
          <a:p>
            <a:pPr marL="0" indent="0">
              <a:lnSpc>
                <a:spcPct val="100000"/>
              </a:lnSpc>
              <a:spcBef>
                <a:spcPts val="1400"/>
              </a:spcBef>
              <a:buNone/>
            </a:pPr>
            <a:r>
              <a:rPr lang="en-US" sz="1800" dirty="0">
                <a:solidFill>
                  <a:schemeClr val="accent3">
                    <a:lumMod val="25000"/>
                  </a:schemeClr>
                </a:solidFill>
                <a:latin typeface="Abadi"/>
                <a:cs typeface="Calibri"/>
              </a:rPr>
              <a:t>Records have been filtered to contain only the rows between the dates 2010-06-04 and 2017-03-20, and the numbers of different landing outcomes are displayed. </a:t>
            </a:r>
            <a:endParaRPr lang="en-US" sz="2000" dirty="0">
              <a:solidFill>
                <a:schemeClr val="accent3">
                  <a:lumMod val="25000"/>
                </a:schemeClr>
              </a:solidFill>
              <a:latin typeface="Abadi"/>
              <a:cs typeface="Calibr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2D9D70DB-FBEB-562C-D6DE-F8F41EC82F5C}"/>
              </a:ext>
            </a:extLst>
          </p:cNvPr>
          <p:cNvSpPr txBox="1"/>
          <p:nvPr/>
        </p:nvSpPr>
        <p:spPr>
          <a:xfrm>
            <a:off x="883211" y="2517426"/>
            <a:ext cx="1059032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rgbClr val="161616"/>
                </a:solidFill>
                <a:latin typeface="Consolas"/>
                <a:cs typeface="Calibri"/>
              </a:rPr>
              <a:t>%%</a:t>
            </a:r>
            <a:r>
              <a:rPr lang="en-GB" sz="1600" err="1">
                <a:solidFill>
                  <a:srgbClr val="161616"/>
                </a:solidFill>
                <a:latin typeface="Consolas"/>
                <a:cs typeface="Calibri"/>
              </a:rPr>
              <a:t>sql</a:t>
            </a:r>
            <a:r>
              <a:rPr lang="en-GB" sz="1600" dirty="0">
                <a:solidFill>
                  <a:srgbClr val="161616"/>
                </a:solidFill>
                <a:latin typeface="Consolas"/>
                <a:cs typeface="Calibri"/>
              </a:rPr>
              <a:t> </a:t>
            </a:r>
          </a:p>
          <a:p>
            <a:r>
              <a:rPr lang="en-GB" sz="1600">
                <a:solidFill>
                  <a:srgbClr val="161616"/>
                </a:solidFill>
                <a:latin typeface="Consolas"/>
                <a:cs typeface="Calibri"/>
              </a:rPr>
              <a:t>SELECT * FROM (</a:t>
            </a:r>
            <a:endParaRPr lang="en-GB" sz="1600">
              <a:solidFill>
                <a:srgbClr val="000000"/>
              </a:solidFill>
              <a:latin typeface="Calibri" panose="020F0502020204030204"/>
              <a:cs typeface="Calibri"/>
            </a:endParaRPr>
          </a:p>
          <a:p>
            <a:r>
              <a:rPr lang="en-GB" sz="1600" dirty="0">
                <a:solidFill>
                  <a:srgbClr val="161616"/>
                </a:solidFill>
                <a:latin typeface="Consolas"/>
                <a:cs typeface="Calibri"/>
              </a:rPr>
              <a:t>SELECT "</a:t>
            </a:r>
            <a:r>
              <a:rPr lang="en-GB" sz="1600" dirty="0" err="1">
                <a:solidFill>
                  <a:srgbClr val="161616"/>
                </a:solidFill>
                <a:latin typeface="Consolas"/>
                <a:cs typeface="Calibri"/>
              </a:rPr>
              <a:t>Landing_Outcome</a:t>
            </a:r>
            <a:r>
              <a:rPr lang="en-GB" sz="1600" dirty="0">
                <a:solidFill>
                  <a:srgbClr val="161616"/>
                </a:solidFill>
                <a:latin typeface="Consolas"/>
                <a:cs typeface="Calibri"/>
              </a:rPr>
              <a:t>", COUNT(*) AS QTY FROM SPACEXTABLE</a:t>
            </a:r>
            <a:endParaRPr lang="en-GB" sz="1600">
              <a:cs typeface="Calibri"/>
            </a:endParaRPr>
          </a:p>
          <a:p>
            <a:r>
              <a:rPr lang="en-GB" sz="1600" dirty="0">
                <a:solidFill>
                  <a:srgbClr val="161616"/>
                </a:solidFill>
                <a:latin typeface="Consolas"/>
                <a:cs typeface="Calibri"/>
              </a:rPr>
              <a:t>WHERE Date BETWEEN "2010-06-04" and "2017-03-20"</a:t>
            </a:r>
          </a:p>
          <a:p>
            <a:r>
              <a:rPr lang="en-GB" sz="1600" dirty="0">
                <a:solidFill>
                  <a:srgbClr val="161616"/>
                </a:solidFill>
                <a:latin typeface="Consolas"/>
                <a:cs typeface="Calibri"/>
              </a:rPr>
              <a:t>GROUP BY "</a:t>
            </a:r>
            <a:r>
              <a:rPr lang="en-GB" sz="1600" err="1">
                <a:solidFill>
                  <a:srgbClr val="161616"/>
                </a:solidFill>
                <a:latin typeface="Consolas"/>
                <a:cs typeface="Calibri"/>
              </a:rPr>
              <a:t>Landing_Outcome</a:t>
            </a:r>
            <a:r>
              <a:rPr lang="en-GB" sz="1600" dirty="0">
                <a:solidFill>
                  <a:srgbClr val="161616"/>
                </a:solidFill>
                <a:latin typeface="Consolas"/>
                <a:cs typeface="Calibri"/>
              </a:rPr>
              <a:t>"</a:t>
            </a:r>
          </a:p>
          <a:p>
            <a:r>
              <a:rPr lang="en-GB" sz="1600" dirty="0">
                <a:solidFill>
                  <a:srgbClr val="161616"/>
                </a:solidFill>
                <a:latin typeface="Consolas"/>
                <a:cs typeface="Calibri"/>
              </a:rPr>
              <a:t>) AS TASK_10_TABLE;</a:t>
            </a:r>
            <a:endParaRPr lang="en-GB" sz="1600" dirty="0">
              <a:cs typeface="Calibri"/>
            </a:endParaRPr>
          </a:p>
          <a:p>
            <a:endParaRPr lang="en-GB" sz="1600" dirty="0">
              <a:solidFill>
                <a:srgbClr val="161616"/>
              </a:solidFill>
              <a:latin typeface="Consolas"/>
              <a:cs typeface="Calibri"/>
            </a:endParaRPr>
          </a:p>
        </p:txBody>
      </p:sp>
      <p:pic>
        <p:nvPicPr>
          <p:cNvPr id="7" name="Picture 6" descr="A screenshot of a phone&#10;&#10;Description automatically generated">
            <a:extLst>
              <a:ext uri="{FF2B5EF4-FFF2-40B4-BE49-F238E27FC236}">
                <a16:creationId xmlns:a16="http://schemas.microsoft.com/office/drawing/2014/main" id="{99262A53-AC69-4DCA-77A3-67B8FABFFB56}"/>
              </a:ext>
            </a:extLst>
          </p:cNvPr>
          <p:cNvPicPr>
            <a:picLocks noChangeAspect="1"/>
          </p:cNvPicPr>
          <p:nvPr/>
        </p:nvPicPr>
        <p:blipFill>
          <a:blip r:embed="rId3"/>
          <a:stretch>
            <a:fillRect/>
          </a:stretch>
        </p:blipFill>
        <p:spPr>
          <a:xfrm>
            <a:off x="8550232" y="2594147"/>
            <a:ext cx="2402616" cy="3677679"/>
          </a:xfrm>
          <a:prstGeom prst="rect">
            <a:avLst/>
          </a:prstGeom>
        </p:spPr>
      </p:pic>
      <p:sp>
        <p:nvSpPr>
          <p:cNvPr id="9" name="Content Placeholder 4">
            <a:extLst>
              <a:ext uri="{FF2B5EF4-FFF2-40B4-BE49-F238E27FC236}">
                <a16:creationId xmlns:a16="http://schemas.microsoft.com/office/drawing/2014/main" id="{E0F7351D-D672-2000-B0B0-15B181167DF1}"/>
              </a:ext>
            </a:extLst>
          </p:cNvPr>
          <p:cNvSpPr txBox="1">
            <a:spLocks/>
          </p:cNvSpPr>
          <p:nvPr/>
        </p:nvSpPr>
        <p:spPr>
          <a:xfrm>
            <a:off x="790604" y="1609381"/>
            <a:ext cx="10507590" cy="8914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ea typeface="+mn-lt"/>
                <a:cs typeface="Arial"/>
              </a:rPr>
              <a:t>Ranking the count of landing outcomes (such as Failure (drone ship) or Success (ground pad)) between the date 2010-06-04 and 2017-03-20, in descending order: </a:t>
            </a:r>
            <a:endParaRPr lang="en-US" sz="2200">
              <a:solidFill>
                <a:schemeClr val="accent3">
                  <a:lumMod val="25000"/>
                </a:schemeClr>
              </a:solidFill>
              <a:latin typeface="Abadi"/>
              <a:ea typeface="+mn-lt"/>
              <a:cs typeface="Arial"/>
            </a:endParaRPr>
          </a:p>
          <a:p>
            <a:pPr marL="0" indent="0">
              <a:lnSpc>
                <a:spcPct val="100000"/>
              </a:lnSpc>
              <a:spcBef>
                <a:spcPts val="1400"/>
              </a:spcBef>
              <a:buNone/>
            </a:pPr>
            <a:endParaRPr lang="en-US" sz="2200" dirty="0">
              <a:solidFill>
                <a:schemeClr val="accent3">
                  <a:lumMod val="25000"/>
                </a:schemeClr>
              </a:solidFill>
              <a:latin typeface="Abadi"/>
              <a:cs typeface="Arial"/>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89432" y="1492231"/>
            <a:ext cx="2353772" cy="4724876"/>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SpaceX launch sites are: </a:t>
            </a:r>
          </a:p>
          <a:p>
            <a:pPr marL="342900" indent="-342900">
              <a:lnSpc>
                <a:spcPct val="100000"/>
              </a:lnSpc>
              <a:spcBef>
                <a:spcPts val="1400"/>
              </a:spcBef>
            </a:pPr>
            <a:r>
              <a:rPr lang="en-US" sz="2000" dirty="0">
                <a:solidFill>
                  <a:schemeClr val="accent3">
                    <a:lumMod val="25000"/>
                  </a:schemeClr>
                </a:solidFill>
                <a:latin typeface="Abadi"/>
                <a:ea typeface="+mn-lt"/>
                <a:cs typeface="+mn-lt"/>
              </a:rPr>
              <a:t>close to the equator</a:t>
            </a:r>
          </a:p>
          <a:p>
            <a:pPr marL="342900" indent="-342900">
              <a:lnSpc>
                <a:spcPct val="100000"/>
              </a:lnSpc>
              <a:spcBef>
                <a:spcPts val="1400"/>
              </a:spcBef>
            </a:pPr>
            <a:r>
              <a:rPr lang="en-US" sz="2000" dirty="0">
                <a:solidFill>
                  <a:schemeClr val="accent3">
                    <a:lumMod val="25000"/>
                  </a:schemeClr>
                </a:solidFill>
                <a:latin typeface="Abadi"/>
                <a:ea typeface="+mn-lt"/>
                <a:cs typeface="+mn-lt"/>
              </a:rPr>
              <a:t>close to the ocean</a:t>
            </a:r>
          </a:p>
          <a:p>
            <a:pPr marL="342900" indent="-342900">
              <a:lnSpc>
                <a:spcPct val="100000"/>
              </a:lnSpc>
              <a:spcBef>
                <a:spcPts val="1400"/>
              </a:spcBef>
            </a:pPr>
            <a:r>
              <a:rPr lang="en-US" sz="2000" dirty="0">
                <a:solidFill>
                  <a:schemeClr val="accent3">
                    <a:lumMod val="25000"/>
                  </a:schemeClr>
                </a:solidFill>
                <a:latin typeface="Abadi"/>
                <a:ea typeface="Calibri" panose="020F0502020204030204"/>
                <a:cs typeface="Calibri"/>
              </a:rPr>
              <a:t>close to transportation infrastructure</a:t>
            </a:r>
          </a:p>
          <a:p>
            <a:pPr marL="0" indent="0">
              <a:spcBef>
                <a:spcPts val="1400"/>
              </a:spcBef>
              <a:buNone/>
            </a:pPr>
            <a:endParaRPr lang="en-US" sz="2000" dirty="0">
              <a:solidFill>
                <a:schemeClr val="accent3">
                  <a:lumMod val="25000"/>
                </a:schemeClr>
              </a:solidFill>
              <a:latin typeface="Calibri" panose="020F0502020204030204"/>
              <a:ea typeface="Calibri" panose="020F0502020204030204"/>
              <a:cs typeface="Calibr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0000"/>
              </a:lnSpc>
            </a:pPr>
            <a:r>
              <a:rPr lang="en-US" sz="3700" dirty="0">
                <a:solidFill>
                  <a:srgbClr val="0B49CB"/>
                </a:solidFill>
                <a:latin typeface="Abadi"/>
              </a:rPr>
              <a:t>Marking All Launch Sites on a Folium Map</a:t>
            </a:r>
          </a:p>
        </p:txBody>
      </p:sp>
      <p:pic>
        <p:nvPicPr>
          <p:cNvPr id="4" name="Picture 3" descr="A map of the united states&#10;&#10;Description automatically generated">
            <a:extLst>
              <a:ext uri="{FF2B5EF4-FFF2-40B4-BE49-F238E27FC236}">
                <a16:creationId xmlns:a16="http://schemas.microsoft.com/office/drawing/2014/main" id="{4E27214C-EBA8-4CCC-32CF-3AEFA0FEE767}"/>
              </a:ext>
            </a:extLst>
          </p:cNvPr>
          <p:cNvPicPr>
            <a:picLocks noChangeAspect="1"/>
          </p:cNvPicPr>
          <p:nvPr/>
        </p:nvPicPr>
        <p:blipFill>
          <a:blip r:embed="rId3"/>
          <a:stretch>
            <a:fillRect/>
          </a:stretch>
        </p:blipFill>
        <p:spPr>
          <a:xfrm>
            <a:off x="767235" y="1494912"/>
            <a:ext cx="8601590" cy="49208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21332" y="1509245"/>
            <a:ext cx="5682635" cy="451310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By adding </a:t>
            </a:r>
            <a:r>
              <a:rPr lang="en-US" sz="2000" dirty="0" err="1">
                <a:solidFill>
                  <a:schemeClr val="accent3">
                    <a:lumMod val="25000"/>
                  </a:schemeClr>
                </a:solidFill>
                <a:latin typeface="Abadi"/>
              </a:rPr>
              <a:t>colour</a:t>
            </a:r>
            <a:r>
              <a:rPr lang="en-US" sz="2000" dirty="0">
                <a:solidFill>
                  <a:schemeClr val="accent3">
                    <a:lumMod val="25000"/>
                  </a:schemeClr>
                </a:solidFill>
                <a:latin typeface="Abadi"/>
              </a:rPr>
              <a:t>-labelled markers to the site map, the launch outcomes become clearly visible on each site. </a:t>
            </a:r>
            <a:endParaRPr lang="en-US" sz="2000" dirty="0">
              <a:solidFill>
                <a:schemeClr val="accent3">
                  <a:lumMod val="25000"/>
                </a:schemeClr>
              </a:solidFill>
              <a:ea typeface="Calibri"/>
              <a:cs typeface="Calibri"/>
            </a:endParaRPr>
          </a:p>
          <a:p>
            <a:pPr marL="0" indent="0">
              <a:lnSpc>
                <a:spcPct val="100000"/>
              </a:lnSpc>
              <a:spcBef>
                <a:spcPts val="1400"/>
              </a:spcBef>
              <a:buNone/>
            </a:pPr>
            <a:r>
              <a:rPr lang="en-US" sz="2000" dirty="0">
                <a:solidFill>
                  <a:schemeClr val="accent3">
                    <a:lumMod val="25000"/>
                  </a:schemeClr>
                </a:solidFill>
                <a:latin typeface="Abadi"/>
              </a:rPr>
              <a:t>For example: </a:t>
            </a:r>
            <a:endParaRPr lang="en-US" sz="2000" dirty="0">
              <a:solidFill>
                <a:schemeClr val="accent3">
                  <a:lumMod val="25000"/>
                </a:schemeClr>
              </a:solidFill>
              <a:latin typeface="Calibri" panose="020F0502020204030204"/>
              <a:ea typeface="Calibri" panose="020F0502020204030204"/>
              <a:cs typeface="Calibri" panose="020F0502020204030204"/>
            </a:endParaRPr>
          </a:p>
          <a:p>
            <a:pPr marL="285750" indent="-285750">
              <a:lnSpc>
                <a:spcPct val="100000"/>
              </a:lnSpc>
              <a:spcBef>
                <a:spcPts val="1400"/>
              </a:spcBef>
            </a:pPr>
            <a:r>
              <a:rPr lang="en-US" sz="2000" dirty="0">
                <a:solidFill>
                  <a:schemeClr val="accent3">
                    <a:lumMod val="25000"/>
                  </a:schemeClr>
                </a:solidFill>
                <a:latin typeface="Abadi"/>
              </a:rPr>
              <a:t>most of the missions on the launch site   CCAFS LC-40 ended with a failure,</a:t>
            </a:r>
            <a:endParaRPr lang="en-US" sz="2000">
              <a:solidFill>
                <a:schemeClr val="accent3">
                  <a:lumMod val="25000"/>
                </a:schemeClr>
              </a:solidFill>
              <a:ea typeface="Calibri"/>
              <a:cs typeface="Calibri"/>
            </a:endParaRPr>
          </a:p>
          <a:p>
            <a:pPr marL="285750" indent="-285750">
              <a:lnSpc>
                <a:spcPct val="100000"/>
              </a:lnSpc>
              <a:spcBef>
                <a:spcPts val="1400"/>
              </a:spcBef>
            </a:pPr>
            <a:r>
              <a:rPr lang="en-US" sz="2000" dirty="0">
                <a:solidFill>
                  <a:schemeClr val="accent3">
                    <a:lumMod val="25000"/>
                  </a:schemeClr>
                </a:solidFill>
                <a:latin typeface="Abadi"/>
                <a:ea typeface="Calibri" panose="020F0502020204030204"/>
                <a:cs typeface="Calibri"/>
              </a:rPr>
              <a:t>whereas, most of the missions on the launch site KSC LC-39A were successful.</a:t>
            </a:r>
          </a:p>
          <a:p>
            <a:pPr>
              <a:spcBef>
                <a:spcPts val="1400"/>
              </a:spcBef>
            </a:pPr>
            <a:endParaRPr lang="en-US" sz="2000" dirty="0">
              <a:solidFill>
                <a:schemeClr val="accent3">
                  <a:lumMod val="25000"/>
                </a:schemeClr>
              </a:solidFill>
              <a:latin typeface="Calibri" panose="020F0502020204030204"/>
              <a:ea typeface="Calibri" panose="020F0502020204030204"/>
              <a:cs typeface="Calibr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Successful/Failed Launches on Each Site</a:t>
            </a:r>
            <a:endParaRPr lang="en-US" dirty="0"/>
          </a:p>
        </p:txBody>
      </p:sp>
      <p:pic>
        <p:nvPicPr>
          <p:cNvPr id="2" name="Picture 1" descr="A screenshot of a map&#10;&#10;Description automatically generated">
            <a:extLst>
              <a:ext uri="{FF2B5EF4-FFF2-40B4-BE49-F238E27FC236}">
                <a16:creationId xmlns:a16="http://schemas.microsoft.com/office/drawing/2014/main" id="{B3135476-6A91-E797-9201-28B39ED7E237}"/>
              </a:ext>
            </a:extLst>
          </p:cNvPr>
          <p:cNvPicPr>
            <a:picLocks noChangeAspect="1"/>
          </p:cNvPicPr>
          <p:nvPr/>
        </p:nvPicPr>
        <p:blipFill>
          <a:blip r:embed="rId3"/>
          <a:stretch>
            <a:fillRect/>
          </a:stretch>
        </p:blipFill>
        <p:spPr>
          <a:xfrm>
            <a:off x="774993" y="1505163"/>
            <a:ext cx="5149613" cy="4905375"/>
          </a:xfrm>
          <a:prstGeom prst="rect">
            <a:avLst/>
          </a:prstGeom>
        </p:spPr>
      </p:pic>
    </p:spTree>
    <p:extLst>
      <p:ext uri="{BB962C8B-B14F-4D97-AF65-F5344CB8AC3E}">
        <p14:creationId xmlns:p14="http://schemas.microsoft.com/office/powerpoint/2010/main" val="2572297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28047" y="1548615"/>
            <a:ext cx="5374625" cy="4468687"/>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By adding distance markers to the site map,  the distance of launch sites from their proximities become clearly visible. </a:t>
            </a:r>
          </a:p>
          <a:p>
            <a:pPr marL="0" indent="0">
              <a:lnSpc>
                <a:spcPct val="100000"/>
              </a:lnSpc>
              <a:spcBef>
                <a:spcPts val="1400"/>
              </a:spcBef>
              <a:buNone/>
            </a:pPr>
            <a:r>
              <a:rPr lang="en-US" sz="2000" dirty="0">
                <a:solidFill>
                  <a:schemeClr val="accent3">
                    <a:lumMod val="25000"/>
                  </a:schemeClr>
                </a:solidFill>
                <a:latin typeface="Abadi"/>
              </a:rPr>
              <a:t>For example, the launch site CCAFS SLC-40 is</a:t>
            </a:r>
          </a:p>
          <a:p>
            <a:pPr marL="342900" indent="-342900">
              <a:lnSpc>
                <a:spcPct val="100000"/>
              </a:lnSpc>
              <a:spcBef>
                <a:spcPts val="1400"/>
              </a:spcBef>
            </a:pPr>
            <a:r>
              <a:rPr lang="en-US" sz="2000" dirty="0">
                <a:solidFill>
                  <a:schemeClr val="accent3">
                    <a:lumMod val="25000"/>
                  </a:schemeClr>
                </a:solidFill>
                <a:latin typeface="Abadi"/>
              </a:rPr>
              <a:t>0.87 km from the coastline</a:t>
            </a:r>
          </a:p>
          <a:p>
            <a:pPr marL="342900" indent="-342900">
              <a:lnSpc>
                <a:spcPct val="100000"/>
              </a:lnSpc>
              <a:spcBef>
                <a:spcPts val="1400"/>
              </a:spcBef>
            </a:pPr>
            <a:r>
              <a:rPr lang="en-US" sz="2000" dirty="0">
                <a:solidFill>
                  <a:schemeClr val="accent3">
                    <a:lumMod val="25000"/>
                  </a:schemeClr>
                </a:solidFill>
                <a:latin typeface="Abadi"/>
              </a:rPr>
              <a:t>1.31 km from the NASA Railroad</a:t>
            </a:r>
          </a:p>
          <a:p>
            <a:pPr marL="0" indent="0">
              <a:lnSpc>
                <a:spcPct val="100000"/>
              </a:lnSpc>
              <a:spcBef>
                <a:spcPts val="1400"/>
              </a:spcBef>
              <a:buNone/>
            </a:pPr>
            <a:endParaRPr lang="en-US" sz="20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703339"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a:solidFill>
                  <a:srgbClr val="0B49CB"/>
                </a:solidFill>
                <a:latin typeface="Abadi"/>
              </a:rPr>
              <a:t>Calculating Distances between a Launch Site and its Proximities</a:t>
            </a:r>
            <a:endParaRPr lang="en-US" sz="3000"/>
          </a:p>
        </p:txBody>
      </p:sp>
      <p:pic>
        <p:nvPicPr>
          <p:cNvPr id="2" name="Picture 1" descr="A map with a blue line&#10;&#10;Description automatically generated">
            <a:extLst>
              <a:ext uri="{FF2B5EF4-FFF2-40B4-BE49-F238E27FC236}">
                <a16:creationId xmlns:a16="http://schemas.microsoft.com/office/drawing/2014/main" id="{F51A1924-B1E5-0DF4-5AE5-A2CFDD37C0DE}"/>
              </a:ext>
            </a:extLst>
          </p:cNvPr>
          <p:cNvPicPr>
            <a:picLocks noChangeAspect="1"/>
          </p:cNvPicPr>
          <p:nvPr/>
        </p:nvPicPr>
        <p:blipFill>
          <a:blip r:embed="rId3"/>
          <a:stretch>
            <a:fillRect/>
          </a:stretch>
        </p:blipFill>
        <p:spPr>
          <a:xfrm>
            <a:off x="765231" y="1548860"/>
            <a:ext cx="4837193" cy="487569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22189" y="1546735"/>
            <a:ext cx="2864843" cy="488043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most successful launches have been performed on the </a:t>
            </a:r>
            <a:r>
              <a:rPr lang="en-US" sz="2200" dirty="0">
                <a:solidFill>
                  <a:schemeClr val="accent3">
                    <a:lumMod val="25000"/>
                  </a:schemeClr>
                </a:solidFill>
                <a:latin typeface="Abadi"/>
                <a:ea typeface="+mn-lt"/>
                <a:cs typeface="+mn-lt"/>
              </a:rPr>
              <a:t>launch site called </a:t>
            </a:r>
            <a:endParaRPr lang="en-US">
              <a:solidFill>
                <a:schemeClr val="accent3">
                  <a:lumMod val="25000"/>
                </a:schemeClr>
              </a:solidFill>
            </a:endParaRPr>
          </a:p>
          <a:p>
            <a:pPr marL="0" indent="0" algn="ctr">
              <a:lnSpc>
                <a:spcPct val="100000"/>
              </a:lnSpc>
              <a:spcBef>
                <a:spcPts val="1400"/>
              </a:spcBef>
              <a:buNone/>
            </a:pPr>
            <a:r>
              <a:rPr lang="en-US" sz="2000" i="1" dirty="0">
                <a:solidFill>
                  <a:schemeClr val="accent1"/>
                </a:solidFill>
                <a:latin typeface="Abadi"/>
                <a:ea typeface="+mn-lt"/>
                <a:cs typeface="+mn-lt"/>
              </a:rPr>
              <a:t>Kennedy Space Center's Launchpad 39A</a:t>
            </a:r>
            <a:r>
              <a:rPr lang="en-US" sz="2200" dirty="0">
                <a:solidFill>
                  <a:schemeClr val="accent3">
                    <a:lumMod val="25000"/>
                  </a:schemeClr>
                </a:solidFill>
                <a:latin typeface="Abadi"/>
              </a:rPr>
              <a:t>. </a:t>
            </a:r>
            <a:endParaRPr lang="en-US">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on All Sites</a:t>
            </a:r>
            <a:endParaRPr lang="en-US" dirty="0"/>
          </a:p>
        </p:txBody>
      </p:sp>
      <p:pic>
        <p:nvPicPr>
          <p:cNvPr id="2" name="Picture 1" descr="A pie chart with numbers and a few percentages&#10;&#10;Description automatically generated">
            <a:extLst>
              <a:ext uri="{FF2B5EF4-FFF2-40B4-BE49-F238E27FC236}">
                <a16:creationId xmlns:a16="http://schemas.microsoft.com/office/drawing/2014/main" id="{92548B55-D675-BF77-6434-B51A2FB275D7}"/>
              </a:ext>
            </a:extLst>
          </p:cNvPr>
          <p:cNvPicPr>
            <a:picLocks noChangeAspect="1"/>
          </p:cNvPicPr>
          <p:nvPr/>
        </p:nvPicPr>
        <p:blipFill>
          <a:blip r:embed="rId3"/>
          <a:stretch>
            <a:fillRect/>
          </a:stretch>
        </p:blipFill>
        <p:spPr>
          <a:xfrm>
            <a:off x="767231" y="1566855"/>
            <a:ext cx="7950733" cy="485632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8CBC1FC7-29FE-8D82-C264-C281030BC65D}"/>
              </a:ext>
            </a:extLst>
          </p:cNvPr>
          <p:cNvSpPr txBox="1"/>
          <p:nvPr/>
        </p:nvSpPr>
        <p:spPr>
          <a:xfrm>
            <a:off x="813403" y="1538948"/>
            <a:ext cx="10548550" cy="2220750"/>
          </a:xfrm>
          <a:prstGeom prst="round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a:lnSpc>
                <a:spcPct val="90000"/>
              </a:lnSpc>
              <a:spcBef>
                <a:spcPts val="1000"/>
              </a:spcBef>
            </a:pPr>
            <a:r>
              <a:rPr lang="en-GB" sz="2400" b="1" dirty="0">
                <a:latin typeface="Abadi"/>
                <a:cs typeface="Segoe UI"/>
              </a:rPr>
              <a:t>Project background</a:t>
            </a:r>
            <a:endParaRPr lang="en-US" sz="2400" dirty="0">
              <a:latin typeface="Abadi"/>
              <a:cs typeface="Segoe UI"/>
            </a:endParaRPr>
          </a:p>
          <a:p>
            <a:pPr marL="182880">
              <a:lnSpc>
                <a:spcPct val="90000"/>
              </a:lnSpc>
              <a:spcBef>
                <a:spcPts val="1000"/>
              </a:spcBef>
            </a:pPr>
            <a:r>
              <a:rPr lang="en-GB" sz="2100" dirty="0">
                <a:latin typeface="Abadi"/>
                <a:cs typeface="Segoe UI"/>
              </a:rPr>
              <a:t>SpaceX is a private space company founded in 2002. It designs, manufactures and launches advanced rockets and spacecraft. It also manufactures a so-called Falcon 9 rocket whose first stage is capable of landing and </a:t>
            </a:r>
            <a:r>
              <a:rPr lang="en-GB" sz="2100" err="1">
                <a:latin typeface="Abadi"/>
                <a:cs typeface="Segoe UI"/>
              </a:rPr>
              <a:t>reflight</a:t>
            </a:r>
            <a:r>
              <a:rPr lang="en-GB" sz="2100" dirty="0">
                <a:latin typeface="Abadi"/>
                <a:cs typeface="Segoe UI"/>
              </a:rPr>
              <a:t>. Since the most expensive part of the rocket can be reused, the cost of space access can be significantly decreased. </a:t>
            </a:r>
            <a:endParaRPr lang="en-GB" sz="2100" dirty="0">
              <a:latin typeface="Abadi"/>
            </a:endParaRPr>
          </a:p>
        </p:txBody>
      </p:sp>
      <p:sp>
        <p:nvSpPr>
          <p:cNvPr id="5" name="TextBox 4">
            <a:extLst>
              <a:ext uri="{FF2B5EF4-FFF2-40B4-BE49-F238E27FC236}">
                <a16:creationId xmlns:a16="http://schemas.microsoft.com/office/drawing/2014/main" id="{224CAA30-D3A8-796B-87FC-4B225C8728A7}"/>
              </a:ext>
            </a:extLst>
          </p:cNvPr>
          <p:cNvSpPr txBox="1"/>
          <p:nvPr/>
        </p:nvSpPr>
        <p:spPr>
          <a:xfrm>
            <a:off x="813403" y="4061786"/>
            <a:ext cx="10548550" cy="1960253"/>
          </a:xfrm>
          <a:prstGeom prst="round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a:lnSpc>
                <a:spcPct val="90000"/>
              </a:lnSpc>
              <a:spcBef>
                <a:spcPts val="1000"/>
              </a:spcBef>
            </a:pPr>
            <a:r>
              <a:rPr lang="en-GB" sz="2400" b="1" dirty="0">
                <a:latin typeface="Abadi"/>
                <a:cs typeface="Segoe UI"/>
              </a:rPr>
              <a:t>Project goal</a:t>
            </a:r>
            <a:endParaRPr lang="en-GB" sz="2400" dirty="0">
              <a:latin typeface="Abadi"/>
              <a:cs typeface="Segoe UI"/>
            </a:endParaRPr>
          </a:p>
          <a:p>
            <a:pPr marL="182880">
              <a:lnSpc>
                <a:spcPct val="90000"/>
              </a:lnSpc>
              <a:spcBef>
                <a:spcPts val="1000"/>
              </a:spcBef>
            </a:pPr>
            <a:r>
              <a:rPr lang="en-GB" sz="2100" dirty="0">
                <a:latin typeface="Abadi"/>
                <a:cs typeface="Segoe UI"/>
              </a:rPr>
              <a:t>In this project, our goal is to predict if the first stage of Falcon 9 will land successfully or not. If we can predict the mission outcome, we can determine the cost of the mission more precisely, which might help when bidding against SpaceX as an alternate company. </a:t>
            </a:r>
            <a:endParaRPr lang="en-GB" sz="2100" dirty="0">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33562" y="1590416"/>
            <a:ext cx="2749613" cy="451056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launch site    KSC LC-39A has got the highest launch success ratio: </a:t>
            </a:r>
            <a:endParaRPr lang="en-US" dirty="0">
              <a:solidFill>
                <a:schemeClr val="accent3">
                  <a:lumMod val="25000"/>
                </a:schemeClr>
              </a:solidFill>
              <a:cs typeface="Calibri" panose="020F0502020204030204"/>
            </a:endParaRPr>
          </a:p>
          <a:p>
            <a:pPr marL="342900" indent="-342900">
              <a:lnSpc>
                <a:spcPct val="100000"/>
              </a:lnSpc>
              <a:spcBef>
                <a:spcPts val="1400"/>
              </a:spcBef>
            </a:pPr>
            <a:r>
              <a:rPr lang="en-US" sz="2200" dirty="0">
                <a:solidFill>
                  <a:schemeClr val="accent3">
                    <a:lumMod val="25000"/>
                  </a:schemeClr>
                </a:solidFill>
                <a:latin typeface="Abadi"/>
              </a:rPr>
              <a:t>only 23.1%       of launches failed</a:t>
            </a:r>
          </a:p>
          <a:p>
            <a:pPr marL="342900" indent="-342900">
              <a:lnSpc>
                <a:spcPct val="100000"/>
              </a:lnSpc>
              <a:spcBef>
                <a:spcPts val="1400"/>
              </a:spcBef>
            </a:pPr>
            <a:r>
              <a:rPr lang="en-US" sz="2200" dirty="0">
                <a:solidFill>
                  <a:schemeClr val="accent3">
                    <a:lumMod val="25000"/>
                  </a:schemeClr>
                </a:solidFill>
                <a:latin typeface="Abadi"/>
              </a:rPr>
              <a:t>whereas 76.9% of launches was successful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on Site KSC LC-39A</a:t>
            </a:r>
            <a:endParaRPr lang="en-US" dirty="0"/>
          </a:p>
        </p:txBody>
      </p:sp>
      <p:pic>
        <p:nvPicPr>
          <p:cNvPr id="2" name="Picture 1" descr="A pie chart with a red and blue circle&#10;&#10;Description automatically generated">
            <a:extLst>
              <a:ext uri="{FF2B5EF4-FFF2-40B4-BE49-F238E27FC236}">
                <a16:creationId xmlns:a16="http://schemas.microsoft.com/office/drawing/2014/main" id="{FF11D737-9FC1-A17D-F431-4CCC2378ED59}"/>
              </a:ext>
            </a:extLst>
          </p:cNvPr>
          <p:cNvPicPr>
            <a:picLocks noChangeAspect="1"/>
          </p:cNvPicPr>
          <p:nvPr/>
        </p:nvPicPr>
        <p:blipFill>
          <a:blip r:embed="rId3"/>
          <a:stretch>
            <a:fillRect/>
          </a:stretch>
        </p:blipFill>
        <p:spPr>
          <a:xfrm>
            <a:off x="766006" y="1585627"/>
            <a:ext cx="7947248" cy="474114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91154" y="1418171"/>
            <a:ext cx="5391692" cy="482637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scatter plot displaying the Payload vs. </a:t>
            </a:r>
            <a:r>
              <a:rPr lang="en-US" sz="2200">
                <a:solidFill>
                  <a:schemeClr val="accent3">
                    <a:lumMod val="25000"/>
                  </a:schemeClr>
                </a:solidFill>
                <a:latin typeface="Abadi"/>
              </a:rPr>
              <a:t>Launch Outcome on all sites shows: </a:t>
            </a:r>
            <a:endParaRPr lang="en-US">
              <a:solidFill>
                <a:schemeClr val="accent3">
                  <a:lumMod val="25000"/>
                </a:schemeClr>
              </a:solidFill>
            </a:endParaRPr>
          </a:p>
          <a:p>
            <a:pPr marL="342900" indent="-342900">
              <a:lnSpc>
                <a:spcPct val="100000"/>
              </a:lnSpc>
              <a:spcBef>
                <a:spcPts val="1400"/>
              </a:spcBef>
            </a:pPr>
            <a:r>
              <a:rPr lang="en-US" sz="2200" dirty="0">
                <a:solidFill>
                  <a:schemeClr val="accent3">
                    <a:lumMod val="25000"/>
                  </a:schemeClr>
                </a:solidFill>
                <a:latin typeface="Abadi"/>
              </a:rPr>
              <a:t>the booster version </a:t>
            </a:r>
            <a:r>
              <a:rPr lang="en-US" sz="2200" i="1" dirty="0">
                <a:solidFill>
                  <a:schemeClr val="accent3">
                    <a:lumMod val="25000"/>
                  </a:schemeClr>
                </a:solidFill>
                <a:latin typeface="Abadi"/>
              </a:rPr>
              <a:t>FT</a:t>
            </a:r>
            <a:r>
              <a:rPr lang="en-US" sz="2200" dirty="0">
                <a:solidFill>
                  <a:schemeClr val="accent3">
                    <a:lumMod val="25000"/>
                  </a:schemeClr>
                </a:solidFill>
                <a:latin typeface="Abadi"/>
              </a:rPr>
              <a:t> has got the highest success rate</a:t>
            </a:r>
          </a:p>
          <a:p>
            <a:pPr marL="342900" indent="-342900">
              <a:lnSpc>
                <a:spcPct val="100000"/>
              </a:lnSpc>
              <a:spcBef>
                <a:spcPts val="1400"/>
              </a:spcBef>
            </a:pPr>
            <a:r>
              <a:rPr lang="en-US" sz="2200" dirty="0">
                <a:solidFill>
                  <a:schemeClr val="accent3">
                    <a:lumMod val="25000"/>
                  </a:schemeClr>
                </a:solidFill>
                <a:latin typeface="Abadi"/>
              </a:rPr>
              <a:t>the highest ratio of successful outcomes is between the payload range of     2000 and 5000 kg.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on All Sites</a:t>
            </a:r>
            <a:endParaRPr lang="en-US" dirty="0"/>
          </a:p>
        </p:txBody>
      </p:sp>
      <p:pic>
        <p:nvPicPr>
          <p:cNvPr id="2" name="Picture 1" descr="A graph with numbers and dots&#10;&#10;Description automatically generated">
            <a:extLst>
              <a:ext uri="{FF2B5EF4-FFF2-40B4-BE49-F238E27FC236}">
                <a16:creationId xmlns:a16="http://schemas.microsoft.com/office/drawing/2014/main" id="{D9F8E56F-7AC7-0035-EFBB-88762ABE5D08}"/>
              </a:ext>
            </a:extLst>
          </p:cNvPr>
          <p:cNvPicPr>
            <a:picLocks noChangeAspect="1"/>
          </p:cNvPicPr>
          <p:nvPr/>
        </p:nvPicPr>
        <p:blipFill>
          <a:blip r:embed="rId3"/>
          <a:stretch>
            <a:fillRect/>
          </a:stretch>
        </p:blipFill>
        <p:spPr>
          <a:xfrm>
            <a:off x="701011" y="1325001"/>
            <a:ext cx="5330874" cy="2715480"/>
          </a:xfrm>
          <a:prstGeom prst="rect">
            <a:avLst/>
          </a:prstGeom>
        </p:spPr>
      </p:pic>
      <p:pic>
        <p:nvPicPr>
          <p:cNvPr id="4" name="Picture 3" descr="A graph with numbers and dots&#10;&#10;Description automatically generated">
            <a:extLst>
              <a:ext uri="{FF2B5EF4-FFF2-40B4-BE49-F238E27FC236}">
                <a16:creationId xmlns:a16="http://schemas.microsoft.com/office/drawing/2014/main" id="{783F126B-61A5-214E-861E-AA6422CCEC33}"/>
              </a:ext>
            </a:extLst>
          </p:cNvPr>
          <p:cNvPicPr>
            <a:picLocks noChangeAspect="1"/>
          </p:cNvPicPr>
          <p:nvPr/>
        </p:nvPicPr>
        <p:blipFill>
          <a:blip r:embed="rId4"/>
          <a:stretch>
            <a:fillRect/>
          </a:stretch>
        </p:blipFill>
        <p:spPr>
          <a:xfrm>
            <a:off x="696250" y="4088926"/>
            <a:ext cx="5329026" cy="271761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49416" y="1433385"/>
            <a:ext cx="5109746" cy="223610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classification models built in this lab have got the same accuracy: </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3" name="Picture 2" descr="A graph of a model&#10;&#10;Description automatically generated">
            <a:extLst>
              <a:ext uri="{FF2B5EF4-FFF2-40B4-BE49-F238E27FC236}">
                <a16:creationId xmlns:a16="http://schemas.microsoft.com/office/drawing/2014/main" id="{916E3CE2-004C-C3C6-80BF-8F8A90F33445}"/>
              </a:ext>
            </a:extLst>
          </p:cNvPr>
          <p:cNvPicPr>
            <a:picLocks noChangeAspect="1"/>
          </p:cNvPicPr>
          <p:nvPr/>
        </p:nvPicPr>
        <p:blipFill>
          <a:blip r:embed="rId3"/>
          <a:stretch>
            <a:fillRect/>
          </a:stretch>
        </p:blipFill>
        <p:spPr>
          <a:xfrm>
            <a:off x="6214805" y="1428492"/>
            <a:ext cx="5261146" cy="4958663"/>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C09FD33A-6C52-A82E-BD1B-7B1BF11215AC}"/>
              </a:ext>
            </a:extLst>
          </p:cNvPr>
          <p:cNvPicPr>
            <a:picLocks noChangeAspect="1"/>
          </p:cNvPicPr>
          <p:nvPr/>
        </p:nvPicPr>
        <p:blipFill>
          <a:blip r:embed="rId4"/>
          <a:stretch>
            <a:fillRect/>
          </a:stretch>
        </p:blipFill>
        <p:spPr>
          <a:xfrm>
            <a:off x="761613" y="2678071"/>
            <a:ext cx="5108232" cy="9869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68819" y="1558801"/>
            <a:ext cx="4812836" cy="2259979"/>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confusion matrix of the </a:t>
            </a:r>
            <a:r>
              <a:rPr lang="en-US" sz="1800" err="1">
                <a:solidFill>
                  <a:schemeClr val="accent3">
                    <a:lumMod val="25000"/>
                  </a:schemeClr>
                </a:solidFill>
                <a:latin typeface="Consolas"/>
                <a:ea typeface="+mn-lt"/>
                <a:cs typeface="+mn-lt"/>
              </a:rPr>
              <a:t>DecisionTreeClassifier</a:t>
            </a:r>
            <a:r>
              <a:rPr lang="en-US" sz="1800" dirty="0">
                <a:solidFill>
                  <a:schemeClr val="accent3">
                    <a:lumMod val="25000"/>
                  </a:schemeClr>
                </a:solidFill>
                <a:latin typeface="Consolas"/>
                <a:ea typeface="+mn-lt"/>
                <a:cs typeface="+mn-lt"/>
              </a:rPr>
              <a:t> </a:t>
            </a:r>
            <a:r>
              <a:rPr lang="en-US" sz="2200" dirty="0">
                <a:solidFill>
                  <a:schemeClr val="accent3">
                    <a:lumMod val="25000"/>
                  </a:schemeClr>
                </a:solidFill>
                <a:latin typeface="Abadi"/>
              </a:rPr>
              <a:t>model shows that </a:t>
            </a:r>
            <a:endParaRPr lang="en-US" sz="22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it predicts well the positive outcomes,</a:t>
            </a:r>
            <a:endParaRPr lang="en-US" sz="22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however, the number of false positives is relatively high </a:t>
            </a:r>
            <a:endParaRPr lang="en-US" sz="2200" dirty="0">
              <a:solidFill>
                <a:schemeClr val="accent3">
                  <a:lumMod val="25000"/>
                </a:schemeClr>
              </a:solidFill>
              <a:latin typeface="Abadi"/>
              <a:ea typeface="Calibri" panose="020F0502020204030204"/>
              <a:cs typeface="Calibri" panose="020F0502020204030204"/>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1" descr="A screenshot of a computer code&#10;&#10;Description automatically generated">
            <a:extLst>
              <a:ext uri="{FF2B5EF4-FFF2-40B4-BE49-F238E27FC236}">
                <a16:creationId xmlns:a16="http://schemas.microsoft.com/office/drawing/2014/main" id="{31E379CB-A789-A411-C2FB-7B32C3A00BF5}"/>
              </a:ext>
            </a:extLst>
          </p:cNvPr>
          <p:cNvPicPr>
            <a:picLocks noChangeAspect="1"/>
          </p:cNvPicPr>
          <p:nvPr/>
        </p:nvPicPr>
        <p:blipFill>
          <a:blip r:embed="rId3"/>
          <a:stretch>
            <a:fillRect/>
          </a:stretch>
        </p:blipFill>
        <p:spPr>
          <a:xfrm>
            <a:off x="768474" y="3828163"/>
            <a:ext cx="4927517" cy="2588741"/>
          </a:xfrm>
          <a:prstGeom prst="rect">
            <a:avLst/>
          </a:prstGeom>
        </p:spPr>
      </p:pic>
      <p:pic>
        <p:nvPicPr>
          <p:cNvPr id="3" name="Picture 2" descr="A diagram of different colored squares&#10;&#10;Description automatically generated">
            <a:extLst>
              <a:ext uri="{FF2B5EF4-FFF2-40B4-BE49-F238E27FC236}">
                <a16:creationId xmlns:a16="http://schemas.microsoft.com/office/drawing/2014/main" id="{0934B95E-E26E-2627-AA84-1A2F69B85519}"/>
              </a:ext>
            </a:extLst>
          </p:cNvPr>
          <p:cNvPicPr>
            <a:picLocks noChangeAspect="1"/>
          </p:cNvPicPr>
          <p:nvPr/>
        </p:nvPicPr>
        <p:blipFill>
          <a:blip r:embed="rId4"/>
          <a:stretch>
            <a:fillRect/>
          </a:stretch>
        </p:blipFill>
        <p:spPr>
          <a:xfrm>
            <a:off x="5764463" y="1432818"/>
            <a:ext cx="5700092" cy="497881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10297"/>
            <a:ext cx="9780174"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Success rate and time are positively correlated. </a:t>
            </a:r>
          </a:p>
          <a:p>
            <a:pPr>
              <a:lnSpc>
                <a:spcPct val="100000"/>
              </a:lnSpc>
              <a:spcBef>
                <a:spcPts val="1400"/>
              </a:spcBef>
            </a:pPr>
            <a:r>
              <a:rPr lang="en-US" sz="2200" dirty="0">
                <a:solidFill>
                  <a:schemeClr val="accent3">
                    <a:lumMod val="25000"/>
                  </a:schemeClr>
                </a:solidFill>
                <a:latin typeface="Abadi"/>
              </a:rPr>
              <a:t>The highest success rate belongs to</a:t>
            </a:r>
          </a:p>
          <a:p>
            <a:pPr lvl="1">
              <a:lnSpc>
                <a:spcPct val="100000"/>
              </a:lnSpc>
              <a:spcBef>
                <a:spcPts val="1000"/>
              </a:spcBef>
              <a:buFont typeface="Courier New" panose="020B0604020202020204" pitchFamily="34" charset="0"/>
              <a:buChar char="o"/>
            </a:pPr>
            <a:r>
              <a:rPr lang="en-US" sz="1800" dirty="0">
                <a:solidFill>
                  <a:schemeClr val="accent3">
                    <a:lumMod val="25000"/>
                  </a:schemeClr>
                </a:solidFill>
                <a:latin typeface="Abadi"/>
                <a:ea typeface="+mn-lt"/>
                <a:cs typeface="+mn-lt"/>
              </a:rPr>
              <a:t>the launch site KSC LC-39A with a success ratio of 76.9%</a:t>
            </a:r>
          </a:p>
          <a:p>
            <a:pPr lvl="1">
              <a:lnSpc>
                <a:spcPct val="100000"/>
              </a:lnSpc>
              <a:spcBef>
                <a:spcPts val="1000"/>
              </a:spcBef>
              <a:buFont typeface="Courier New" panose="020B0604020202020204" pitchFamily="34" charset="0"/>
              <a:buChar char="o"/>
            </a:pPr>
            <a:r>
              <a:rPr lang="en-US" sz="1800" dirty="0">
                <a:solidFill>
                  <a:schemeClr val="accent3">
                    <a:lumMod val="25000"/>
                  </a:schemeClr>
                </a:solidFill>
                <a:latin typeface="Abadi"/>
                <a:ea typeface="+mn-lt"/>
                <a:cs typeface="+mn-lt"/>
              </a:rPr>
              <a:t>the orbits ES-L1, GEO, HEO and SSO</a:t>
            </a:r>
            <a:endParaRPr lang="en-US" dirty="0">
              <a:solidFill>
                <a:schemeClr val="accent3">
                  <a:lumMod val="25000"/>
                </a:schemeClr>
              </a:solidFill>
              <a:cs typeface="Calibri"/>
            </a:endParaRPr>
          </a:p>
          <a:p>
            <a:pPr lvl="1">
              <a:lnSpc>
                <a:spcPct val="100000"/>
              </a:lnSpc>
              <a:spcBef>
                <a:spcPts val="1000"/>
              </a:spcBef>
              <a:buFont typeface="Courier New" panose="020B0604020202020204" pitchFamily="34" charset="0"/>
              <a:buChar char="o"/>
            </a:pPr>
            <a:r>
              <a:rPr lang="en-US" sz="1800" dirty="0">
                <a:solidFill>
                  <a:schemeClr val="accent3">
                    <a:lumMod val="25000"/>
                  </a:schemeClr>
                </a:solidFill>
                <a:latin typeface="Abadi"/>
                <a:ea typeface="+mn-lt"/>
                <a:cs typeface="+mn-lt"/>
              </a:rPr>
              <a:t>the booster version FT</a:t>
            </a:r>
          </a:p>
          <a:p>
            <a:pPr lvl="1">
              <a:lnSpc>
                <a:spcPct val="100000"/>
              </a:lnSpc>
              <a:spcBef>
                <a:spcPts val="1000"/>
              </a:spcBef>
              <a:buFont typeface="Courier New" panose="020B0604020202020204" pitchFamily="34" charset="0"/>
              <a:buChar char="o"/>
            </a:pPr>
            <a:r>
              <a:rPr lang="en-US" sz="1800" dirty="0">
                <a:solidFill>
                  <a:schemeClr val="accent3">
                    <a:lumMod val="25000"/>
                  </a:schemeClr>
                </a:solidFill>
                <a:latin typeface="Abadi"/>
                <a:ea typeface="+mn-lt"/>
                <a:cs typeface="+mn-lt"/>
              </a:rPr>
              <a:t>the payload range between 2000 and 5000 kg. </a:t>
            </a:r>
          </a:p>
          <a:p>
            <a:pPr>
              <a:lnSpc>
                <a:spcPct val="100000"/>
              </a:lnSpc>
              <a:spcBef>
                <a:spcPts val="1400"/>
              </a:spcBef>
            </a:pPr>
            <a:r>
              <a:rPr lang="en-US" sz="2200" dirty="0">
                <a:solidFill>
                  <a:schemeClr val="accent3">
                    <a:lumMod val="25000"/>
                  </a:schemeClr>
                </a:solidFill>
                <a:latin typeface="Abadi"/>
                <a:ea typeface="+mn-lt"/>
                <a:cs typeface="+mn-lt"/>
              </a:rPr>
              <a:t>The average payload mass carried by boosters is 6138 kg. </a:t>
            </a:r>
          </a:p>
          <a:p>
            <a:pPr>
              <a:lnSpc>
                <a:spcPct val="100000"/>
              </a:lnSpc>
              <a:spcBef>
                <a:spcPts val="1400"/>
              </a:spcBef>
            </a:pPr>
            <a:r>
              <a:rPr lang="en-US" sz="2200" dirty="0">
                <a:solidFill>
                  <a:schemeClr val="accent3">
                    <a:lumMod val="25000"/>
                  </a:schemeClr>
                </a:solidFill>
                <a:latin typeface="Abadi"/>
                <a:ea typeface="+mn-lt"/>
                <a:cs typeface="+mn-lt"/>
              </a:rPr>
              <a:t>Rockets with heavy payload are launched both from CCAFS SLC 40 and KSC LC 39A but not from VAFB SLC 4E.</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cs typeface="Calibri"/>
              </a:rPr>
              <a:t>The classification models built in this lab can predict the mission outcome with an 83%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ea typeface="+mn-lt"/>
                <a:cs typeface="+mn-lt"/>
              </a:rPr>
              <a:t>Datasets: </a:t>
            </a:r>
            <a:endParaRPr lang="en-US"/>
          </a:p>
          <a:p>
            <a:pPr lvl="1">
              <a:lnSpc>
                <a:spcPct val="100000"/>
              </a:lnSpc>
              <a:spcBef>
                <a:spcPts val="1400"/>
              </a:spcBef>
              <a:buFont typeface="Courier New" panose="020B0604020202020204" pitchFamily="34" charset="0"/>
              <a:buChar char="o"/>
            </a:pPr>
            <a:r>
              <a:rPr lang="en-US" sz="1800" dirty="0">
                <a:solidFill>
                  <a:srgbClr val="0070C0"/>
                </a:solidFill>
                <a:ea typeface="+mn-lt"/>
                <a:cs typeface="+mn-lt"/>
                <a:hlinkClick r:id="rId4">
                  <a:extLst>
                    <a:ext uri="{A12FA001-AC4F-418D-AE19-62706E023703}">
                      <ahyp:hlinkClr xmlns:ahyp="http://schemas.microsoft.com/office/drawing/2018/hyperlinkcolor" val="tx"/>
                    </a:ext>
                  </a:extLst>
                </a:hlinkClick>
              </a:rPr>
              <a:t>Spacex.xlsx</a:t>
            </a:r>
            <a:endParaRPr lang="en-US">
              <a:solidFill>
                <a:srgbClr val="0070C0"/>
              </a:solidFill>
              <a:cs typeface="Calibri"/>
            </a:endParaRPr>
          </a:p>
          <a:p>
            <a:pPr lvl="1">
              <a:lnSpc>
                <a:spcPct val="100000"/>
              </a:lnSpc>
              <a:spcBef>
                <a:spcPts val="1400"/>
              </a:spcBef>
              <a:buFont typeface="Courier New" panose="020B0604020202020204" pitchFamily="34" charset="0"/>
              <a:buChar char="o"/>
            </a:pPr>
            <a:r>
              <a:rPr lang="en-US" sz="1800" dirty="0">
                <a:solidFill>
                  <a:srgbClr val="0070C0"/>
                </a:solidFill>
                <a:ea typeface="+mn-lt"/>
                <a:cs typeface="+mn-lt"/>
                <a:hlinkClick r:id="rId5">
                  <a:extLst>
                    <a:ext uri="{A12FA001-AC4F-418D-AE19-62706E023703}">
                      <ahyp:hlinkClr xmlns:ahyp="http://schemas.microsoft.com/office/drawing/2018/hyperlinkcolor" val="tx"/>
                    </a:ext>
                  </a:extLst>
                </a:hlinkClick>
              </a:rPr>
              <a:t>spacex_web_scraped.csv</a:t>
            </a:r>
            <a:endParaRPr lang="en-US" sz="1800">
              <a:solidFill>
                <a:srgbClr val="0070C0"/>
              </a:solidFill>
              <a:ea typeface="+mn-lt"/>
              <a:cs typeface="+mn-lt"/>
            </a:endParaRPr>
          </a:p>
          <a:p>
            <a:pPr lvl="1">
              <a:lnSpc>
                <a:spcPct val="100000"/>
              </a:lnSpc>
              <a:spcBef>
                <a:spcPts val="1400"/>
              </a:spcBef>
              <a:buFont typeface="Courier New" panose="020B0604020202020204" pitchFamily="34" charset="0"/>
              <a:buChar char="o"/>
            </a:pPr>
            <a:r>
              <a:rPr lang="en-US" sz="1800" dirty="0">
                <a:solidFill>
                  <a:srgbClr val="0070C0"/>
                </a:solidFill>
                <a:ea typeface="+mn-lt"/>
                <a:cs typeface="+mn-lt"/>
                <a:hlinkClick r:id="rId6">
                  <a:extLst>
                    <a:ext uri="{A12FA001-AC4F-418D-AE19-62706E023703}">
                      <ahyp:hlinkClr xmlns:ahyp="http://schemas.microsoft.com/office/drawing/2018/hyperlinkcolor" val="tx"/>
                    </a:ext>
                  </a:extLst>
                </a:hlinkClick>
              </a:rPr>
              <a:t>dataset_part_1.csv</a:t>
            </a:r>
            <a:endParaRPr lang="en-US">
              <a:solidFill>
                <a:srgbClr val="0070C0"/>
              </a:solidFill>
              <a:cs typeface="Calibri"/>
            </a:endParaRPr>
          </a:p>
          <a:p>
            <a:pPr lvl="1">
              <a:lnSpc>
                <a:spcPct val="100000"/>
              </a:lnSpc>
              <a:spcBef>
                <a:spcPts val="1400"/>
              </a:spcBef>
              <a:buFont typeface="Courier New" panose="020B0604020202020204" pitchFamily="34" charset="0"/>
              <a:buChar char="o"/>
            </a:pPr>
            <a:r>
              <a:rPr lang="en-US" sz="1800" dirty="0">
                <a:solidFill>
                  <a:srgbClr val="0070C0"/>
                </a:solidFill>
                <a:ea typeface="+mn-lt"/>
                <a:cs typeface="+mn-lt"/>
                <a:hlinkClick r:id="rId7">
                  <a:extLst>
                    <a:ext uri="{A12FA001-AC4F-418D-AE19-62706E023703}">
                      <ahyp:hlinkClr xmlns:ahyp="http://schemas.microsoft.com/office/drawing/2018/hyperlinkcolor" val="tx"/>
                    </a:ext>
                  </a:extLst>
                </a:hlinkClick>
              </a:rPr>
              <a:t>dataset_part_2.csv</a:t>
            </a:r>
            <a:endParaRPr lang="en-US" sz="1800">
              <a:solidFill>
                <a:srgbClr val="0070C0"/>
              </a:solidFill>
              <a:ea typeface="+mn-lt"/>
              <a:cs typeface="+mn-lt"/>
            </a:endParaRPr>
          </a:p>
          <a:p>
            <a:pPr lvl="1">
              <a:lnSpc>
                <a:spcPct val="100000"/>
              </a:lnSpc>
              <a:spcBef>
                <a:spcPts val="1400"/>
              </a:spcBef>
              <a:buFont typeface="Courier New" panose="020B0604020202020204" pitchFamily="34" charset="0"/>
              <a:buChar char="o"/>
            </a:pPr>
            <a:r>
              <a:rPr lang="en-US" sz="1800" dirty="0">
                <a:solidFill>
                  <a:srgbClr val="0070C0"/>
                </a:solidFill>
                <a:ea typeface="+mn-lt"/>
                <a:cs typeface="+mn-lt"/>
                <a:hlinkClick r:id="rId8">
                  <a:extLst>
                    <a:ext uri="{A12FA001-AC4F-418D-AE19-62706E023703}">
                      <ahyp:hlinkClr xmlns:ahyp="http://schemas.microsoft.com/office/drawing/2018/hyperlinkcolor" val="tx"/>
                    </a:ext>
                  </a:extLst>
                </a:hlinkClick>
              </a:rPr>
              <a:t>dataset_part_3.csv</a:t>
            </a:r>
            <a:endParaRPr lang="en-US" sz="1800">
              <a:solidFill>
                <a:srgbClr val="0070C0"/>
              </a:solidFill>
              <a:ea typeface="+mn-lt"/>
              <a:cs typeface="+mn-lt"/>
            </a:endParaRPr>
          </a:p>
          <a:p>
            <a:pPr lvl="1">
              <a:lnSpc>
                <a:spcPct val="100000"/>
              </a:lnSpc>
              <a:spcBef>
                <a:spcPts val="1400"/>
              </a:spcBef>
              <a:buFont typeface="Courier New" panose="020B0604020202020204" pitchFamily="34" charset="0"/>
              <a:buChar char="o"/>
            </a:pPr>
            <a:r>
              <a:rPr lang="en-US" sz="1800" dirty="0">
                <a:solidFill>
                  <a:srgbClr val="0070C0"/>
                </a:solidFill>
                <a:ea typeface="+mn-lt"/>
                <a:cs typeface="+mn-lt"/>
                <a:hlinkClick r:id="rId9">
                  <a:extLst>
                    <a:ext uri="{A12FA001-AC4F-418D-AE19-62706E023703}">
                      <ahyp:hlinkClr xmlns:ahyp="http://schemas.microsoft.com/office/drawing/2018/hyperlinkcolor" val="tx"/>
                    </a:ext>
                  </a:extLst>
                </a:hlinkClick>
              </a:rPr>
              <a:t>spacex_launch_dash.xlsx</a:t>
            </a:r>
          </a:p>
          <a:p>
            <a:pPr>
              <a:lnSpc>
                <a:spcPct val="100000"/>
              </a:lnSpc>
              <a:spcBef>
                <a:spcPts val="1400"/>
              </a:spcBef>
            </a:pP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latin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pic>
        <p:nvPicPr>
          <p:cNvPr id="1295" name="Graphic 1294" descr="Database with solid fill">
            <a:extLst>
              <a:ext uri="{FF2B5EF4-FFF2-40B4-BE49-F238E27FC236}">
                <a16:creationId xmlns:a16="http://schemas.microsoft.com/office/drawing/2014/main" id="{4AB225C5-B009-F147-A742-A0589A8746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5719" y="1633152"/>
            <a:ext cx="914400" cy="914400"/>
          </a:xfrm>
          <a:prstGeom prst="rect">
            <a:avLst/>
          </a:prstGeom>
        </p:spPr>
      </p:pic>
      <p:sp>
        <p:nvSpPr>
          <p:cNvPr id="1296" name="TextBox 1295">
            <a:extLst>
              <a:ext uri="{FF2B5EF4-FFF2-40B4-BE49-F238E27FC236}">
                <a16:creationId xmlns:a16="http://schemas.microsoft.com/office/drawing/2014/main" id="{993CAA5B-2907-AE01-A468-43E676CB2E47}"/>
              </a:ext>
            </a:extLst>
          </p:cNvPr>
          <p:cNvSpPr txBox="1"/>
          <p:nvPr/>
        </p:nvSpPr>
        <p:spPr>
          <a:xfrm>
            <a:off x="765229" y="2650113"/>
            <a:ext cx="21161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444444"/>
                </a:solidFill>
                <a:latin typeface="Abadi"/>
                <a:cs typeface="Calibri"/>
              </a:rPr>
              <a:t>Data Collection </a:t>
            </a:r>
            <a:endParaRPr lang="en-US" b="1" dirty="0">
              <a:latin typeface="Abadi"/>
            </a:endParaRPr>
          </a:p>
          <a:p>
            <a:pPr marL="742950" lvl="1" indent="-285750" algn="ctr">
              <a:buFont typeface="Arial"/>
              <a:buChar char="•"/>
            </a:pPr>
            <a:endParaRPr lang="en-US" b="1" dirty="0">
              <a:solidFill>
                <a:srgbClr val="444444"/>
              </a:solidFill>
              <a:latin typeface="Abadi"/>
              <a:cs typeface="Calibri"/>
            </a:endParaRPr>
          </a:p>
        </p:txBody>
      </p:sp>
      <p:pic>
        <p:nvPicPr>
          <p:cNvPr id="1314" name="Graphic 1313" descr="Research with solid fill">
            <a:extLst>
              <a:ext uri="{FF2B5EF4-FFF2-40B4-BE49-F238E27FC236}">
                <a16:creationId xmlns:a16="http://schemas.microsoft.com/office/drawing/2014/main" id="{7D4B06E8-B28C-3597-40B6-D972424351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17556" y="1643449"/>
            <a:ext cx="914400" cy="914400"/>
          </a:xfrm>
          <a:prstGeom prst="rect">
            <a:avLst/>
          </a:prstGeom>
        </p:spPr>
      </p:pic>
      <p:pic>
        <p:nvPicPr>
          <p:cNvPr id="1317" name="Graphic 1316" descr="Presentation with pie chart with solid fill">
            <a:extLst>
              <a:ext uri="{FF2B5EF4-FFF2-40B4-BE49-F238E27FC236}">
                <a16:creationId xmlns:a16="http://schemas.microsoft.com/office/drawing/2014/main" id="{CD93A23D-1F20-B304-02E2-F4037053FD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7371" y="1639587"/>
            <a:ext cx="914400" cy="914400"/>
          </a:xfrm>
          <a:prstGeom prst="rect">
            <a:avLst/>
          </a:prstGeom>
        </p:spPr>
      </p:pic>
      <p:pic>
        <p:nvPicPr>
          <p:cNvPr id="1318" name="Graphic 1317" descr="Head with gears with solid fill">
            <a:extLst>
              <a:ext uri="{FF2B5EF4-FFF2-40B4-BE49-F238E27FC236}">
                <a16:creationId xmlns:a16="http://schemas.microsoft.com/office/drawing/2014/main" id="{00A635F2-2E27-EC9F-2A5F-2DDC76F51D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65841" y="1628003"/>
            <a:ext cx="914400" cy="914400"/>
          </a:xfrm>
          <a:prstGeom prst="rect">
            <a:avLst/>
          </a:prstGeom>
        </p:spPr>
      </p:pic>
      <p:pic>
        <p:nvPicPr>
          <p:cNvPr id="1319" name="Graphic 1318" descr="Bar graph with upward trend with solid fill">
            <a:extLst>
              <a:ext uri="{FF2B5EF4-FFF2-40B4-BE49-F238E27FC236}">
                <a16:creationId xmlns:a16="http://schemas.microsoft.com/office/drawing/2014/main" id="{90E30B2C-0972-0A09-5516-F68525FA05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42662" y="1637013"/>
            <a:ext cx="914400" cy="914400"/>
          </a:xfrm>
          <a:prstGeom prst="rect">
            <a:avLst/>
          </a:prstGeom>
        </p:spPr>
      </p:pic>
      <p:sp>
        <p:nvSpPr>
          <p:cNvPr id="1320" name="TextBox 1319">
            <a:extLst>
              <a:ext uri="{FF2B5EF4-FFF2-40B4-BE49-F238E27FC236}">
                <a16:creationId xmlns:a16="http://schemas.microsoft.com/office/drawing/2014/main" id="{888CA194-9A5B-F919-2297-0B2B842C52B9}"/>
              </a:ext>
            </a:extLst>
          </p:cNvPr>
          <p:cNvSpPr txBox="1"/>
          <p:nvPr/>
        </p:nvSpPr>
        <p:spPr>
          <a:xfrm>
            <a:off x="2907067" y="2650113"/>
            <a:ext cx="21161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444444"/>
                </a:solidFill>
                <a:latin typeface="Abadi"/>
                <a:cs typeface="Calibri"/>
              </a:rPr>
              <a:t>Data Wrangling</a:t>
            </a:r>
            <a:endParaRPr lang="en-US" b="1" dirty="0">
              <a:latin typeface="Abadi"/>
              <a:cs typeface="Calibri" panose="020F0502020204030204"/>
            </a:endParaRPr>
          </a:p>
          <a:p>
            <a:pPr algn="ctr"/>
            <a:endParaRPr lang="en-US" b="1" dirty="0">
              <a:solidFill>
                <a:srgbClr val="444444"/>
              </a:solidFill>
              <a:latin typeface="Abadi"/>
              <a:cs typeface="Calibri"/>
            </a:endParaRPr>
          </a:p>
        </p:txBody>
      </p:sp>
      <p:sp>
        <p:nvSpPr>
          <p:cNvPr id="1321" name="TextBox 1320">
            <a:extLst>
              <a:ext uri="{FF2B5EF4-FFF2-40B4-BE49-F238E27FC236}">
                <a16:creationId xmlns:a16="http://schemas.microsoft.com/office/drawing/2014/main" id="{49195E06-F3B7-4771-CF21-28111A2BBDB8}"/>
              </a:ext>
            </a:extLst>
          </p:cNvPr>
          <p:cNvSpPr txBox="1"/>
          <p:nvPr/>
        </p:nvSpPr>
        <p:spPr>
          <a:xfrm>
            <a:off x="5038607" y="2650113"/>
            <a:ext cx="21161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444444"/>
                </a:solidFill>
                <a:latin typeface="Abadi"/>
                <a:cs typeface="Calibri"/>
              </a:rPr>
              <a:t>Exploratory Data Analysis (EDA) </a:t>
            </a:r>
          </a:p>
          <a:p>
            <a:pPr marL="285750" indent="-285750" algn="ctr">
              <a:buFont typeface="Arial"/>
              <a:buChar char="•"/>
            </a:pPr>
            <a:endParaRPr lang="en-US" b="1" dirty="0">
              <a:solidFill>
                <a:srgbClr val="444444"/>
              </a:solidFill>
              <a:latin typeface="Abadi"/>
              <a:cs typeface="Calibri"/>
            </a:endParaRPr>
          </a:p>
        </p:txBody>
      </p:sp>
      <p:sp>
        <p:nvSpPr>
          <p:cNvPr id="1322" name="TextBox 1321">
            <a:extLst>
              <a:ext uri="{FF2B5EF4-FFF2-40B4-BE49-F238E27FC236}">
                <a16:creationId xmlns:a16="http://schemas.microsoft.com/office/drawing/2014/main" id="{241E8D68-B925-2958-3EB7-037601C9FC33}"/>
              </a:ext>
            </a:extLst>
          </p:cNvPr>
          <p:cNvSpPr txBox="1"/>
          <p:nvPr/>
        </p:nvSpPr>
        <p:spPr>
          <a:xfrm>
            <a:off x="7190742" y="2650113"/>
            <a:ext cx="21161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444444"/>
                </a:solidFill>
                <a:latin typeface="Abadi"/>
                <a:cs typeface="Calibri"/>
              </a:rPr>
              <a:t>Interactive Visual Analytics </a:t>
            </a:r>
            <a:endParaRPr lang="en-US" b="1" dirty="0">
              <a:latin typeface="Abadi"/>
            </a:endParaRPr>
          </a:p>
        </p:txBody>
      </p:sp>
      <p:sp>
        <p:nvSpPr>
          <p:cNvPr id="1323" name="TextBox 1322">
            <a:extLst>
              <a:ext uri="{FF2B5EF4-FFF2-40B4-BE49-F238E27FC236}">
                <a16:creationId xmlns:a16="http://schemas.microsoft.com/office/drawing/2014/main" id="{A2315093-B7FB-05D2-5350-1E0D32E70B6B}"/>
              </a:ext>
            </a:extLst>
          </p:cNvPr>
          <p:cNvSpPr txBox="1"/>
          <p:nvPr/>
        </p:nvSpPr>
        <p:spPr>
          <a:xfrm>
            <a:off x="9260499" y="2650113"/>
            <a:ext cx="21161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444444"/>
                </a:solidFill>
                <a:latin typeface="Abadi"/>
                <a:cs typeface="Calibri"/>
              </a:rPr>
              <a:t>Predictive Analysis</a:t>
            </a:r>
          </a:p>
        </p:txBody>
      </p:sp>
      <p:sp>
        <p:nvSpPr>
          <p:cNvPr id="1324" name="TextBox 1323">
            <a:extLst>
              <a:ext uri="{FF2B5EF4-FFF2-40B4-BE49-F238E27FC236}">
                <a16:creationId xmlns:a16="http://schemas.microsoft.com/office/drawing/2014/main" id="{AA27A542-4352-F81B-97CA-0C15A018A406}"/>
              </a:ext>
            </a:extLst>
          </p:cNvPr>
          <p:cNvSpPr txBox="1"/>
          <p:nvPr/>
        </p:nvSpPr>
        <p:spPr>
          <a:xfrm>
            <a:off x="856063" y="3728016"/>
            <a:ext cx="10493675"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200" dirty="0">
                <a:latin typeface="Abadi"/>
                <a:cs typeface="Calibri"/>
              </a:rPr>
              <a:t>Executive Summary</a:t>
            </a:r>
          </a:p>
          <a:p>
            <a:endParaRPr lang="en-GB" sz="2000" dirty="0">
              <a:latin typeface="Abadi"/>
              <a:cs typeface="Calibri"/>
            </a:endParaRPr>
          </a:p>
          <a:p>
            <a:pPr algn="just"/>
            <a:r>
              <a:rPr lang="en-GB" dirty="0">
                <a:latin typeface="Abadi"/>
                <a:cs typeface="Calibri"/>
              </a:rPr>
              <a:t>Data was collected from a REST API and via web scraping. During data wrangling, irrelevant data was removed, missing values were identified and replaced, string values were converted to numerical ones where needed. While performing Exploratory Data Analysis, various plots were generated and SQL was used to gain more insights. During Visual Analytics, an interactive Folium map and an interactive dashboard were created. Predictive Analysis was performed by building, tuning and evaluating various classification models. </a:t>
            </a:r>
            <a:endParaRPr lang="en-GB">
              <a:cs typeface="Calibr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2234"/>
            <a:ext cx="5755861"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Data was collected from 2 sources: </a:t>
            </a:r>
            <a:endParaRPr lang="en-US" dirty="0">
              <a:solidFill>
                <a:schemeClr val="accent3">
                  <a:lumMod val="25000"/>
                </a:schemeClr>
              </a:solidFill>
              <a:latin typeface="Calibri" panose="020F0502020204030204"/>
              <a:cs typeface="Calibri" panose="020F0502020204030204"/>
            </a:endParaRPr>
          </a:p>
          <a:p>
            <a:pPr marL="457200" indent="-457200">
              <a:lnSpc>
                <a:spcPct val="100000"/>
              </a:lnSpc>
              <a:spcBef>
                <a:spcPts val="1400"/>
              </a:spcBef>
              <a:buAutoNum type="arabicParenR"/>
            </a:pPr>
            <a:r>
              <a:rPr lang="en-US" sz="2000" dirty="0">
                <a:solidFill>
                  <a:schemeClr val="accent3">
                    <a:lumMod val="25000"/>
                  </a:schemeClr>
                </a:solidFill>
                <a:latin typeface="Abadi"/>
                <a:cs typeface="Calibri" panose="020F0502020204030204"/>
              </a:rPr>
              <a:t>SpaceX REST API: </a:t>
            </a:r>
            <a:endParaRPr lang="en-US" dirty="0">
              <a:solidFill>
                <a:schemeClr val="accent3">
                  <a:lumMod val="25000"/>
                </a:schemeClr>
              </a:solidFill>
              <a:latin typeface="Calibri" panose="020F0502020204030204"/>
              <a:cs typeface="Calibri" panose="020F0502020204030204"/>
            </a:endParaRPr>
          </a:p>
          <a:p>
            <a:pPr marL="457200" indent="0">
              <a:lnSpc>
                <a:spcPct val="100000"/>
              </a:lnSpc>
              <a:spcBef>
                <a:spcPts val="500"/>
              </a:spcBef>
              <a:buNone/>
            </a:pPr>
            <a:r>
              <a:rPr lang="en-US" sz="1800" dirty="0">
                <a:solidFill>
                  <a:schemeClr val="accent3">
                    <a:lumMod val="25000"/>
                  </a:schemeClr>
                </a:solidFill>
                <a:latin typeface="Abadi"/>
                <a:cs typeface="Calibri" panose="020F0502020204030204"/>
                <a:hlinkClick r:id="rId3"/>
              </a:rPr>
              <a:t>https://api.spacexdata.com/v4/launches/past</a:t>
            </a:r>
            <a:r>
              <a:rPr lang="en-US" sz="1800" dirty="0">
                <a:solidFill>
                  <a:schemeClr val="accent3">
                    <a:lumMod val="25000"/>
                  </a:schemeClr>
                </a:solidFill>
                <a:latin typeface="Abadi"/>
                <a:cs typeface="Calibri" panose="020F0502020204030204"/>
              </a:rPr>
              <a:t>  </a:t>
            </a:r>
            <a:endParaRPr lang="en-US" sz="1800" dirty="0">
              <a:solidFill>
                <a:schemeClr val="accent3">
                  <a:lumMod val="25000"/>
                </a:schemeClr>
              </a:solidFill>
              <a:latin typeface="Calibri" panose="020F0502020204030204"/>
              <a:cs typeface="Calibri" panose="020F0502020204030204"/>
            </a:endParaRPr>
          </a:p>
          <a:p>
            <a:pPr marL="457200" indent="0">
              <a:lnSpc>
                <a:spcPct val="100000"/>
              </a:lnSpc>
              <a:spcBef>
                <a:spcPts val="500"/>
              </a:spcBef>
              <a:buNone/>
            </a:pPr>
            <a:endParaRPr lang="en-US" sz="2000" dirty="0">
              <a:solidFill>
                <a:schemeClr val="accent3">
                  <a:lumMod val="25000"/>
                </a:schemeClr>
              </a:solidFill>
              <a:latin typeface="Abadi"/>
              <a:ea typeface="+mn-lt"/>
              <a:cs typeface="+mn-lt"/>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pic>
        <p:nvPicPr>
          <p:cNvPr id="2" name="Picture 1" descr="A screenshot of a computer&#10;&#10;Description automatically generated">
            <a:extLst>
              <a:ext uri="{FF2B5EF4-FFF2-40B4-BE49-F238E27FC236}">
                <a16:creationId xmlns:a16="http://schemas.microsoft.com/office/drawing/2014/main" id="{CAACA178-FC6E-096B-81E8-77EA845E9CC7}"/>
              </a:ext>
            </a:extLst>
          </p:cNvPr>
          <p:cNvPicPr>
            <a:picLocks noChangeAspect="1"/>
          </p:cNvPicPr>
          <p:nvPr/>
        </p:nvPicPr>
        <p:blipFill>
          <a:blip r:embed="rId4"/>
          <a:stretch>
            <a:fillRect/>
          </a:stretch>
        </p:blipFill>
        <p:spPr>
          <a:xfrm>
            <a:off x="6115670" y="2765455"/>
            <a:ext cx="5315253" cy="3797997"/>
          </a:xfrm>
          <a:prstGeom prst="rect">
            <a:avLst/>
          </a:prstGeom>
        </p:spPr>
      </p:pic>
      <p:pic>
        <p:nvPicPr>
          <p:cNvPr id="3" name="Picture 2" descr="A computer screen shot of a code&#10;&#10;Description automatically generated">
            <a:extLst>
              <a:ext uri="{FF2B5EF4-FFF2-40B4-BE49-F238E27FC236}">
                <a16:creationId xmlns:a16="http://schemas.microsoft.com/office/drawing/2014/main" id="{333B53C9-A58A-9C05-0780-F54412FD7C50}"/>
              </a:ext>
            </a:extLst>
          </p:cNvPr>
          <p:cNvPicPr>
            <a:picLocks noChangeAspect="1"/>
          </p:cNvPicPr>
          <p:nvPr/>
        </p:nvPicPr>
        <p:blipFill rotWithShape="1">
          <a:blip r:embed="rId5"/>
          <a:srcRect l="-542" t="-263" r="45638" b="22466"/>
          <a:stretch/>
        </p:blipFill>
        <p:spPr>
          <a:xfrm>
            <a:off x="774286" y="2763700"/>
            <a:ext cx="5061547" cy="3796880"/>
          </a:xfrm>
          <a:prstGeom prst="rect">
            <a:avLst/>
          </a:prstGeom>
        </p:spPr>
      </p:pic>
      <p:sp>
        <p:nvSpPr>
          <p:cNvPr id="8" name="TextBox 7">
            <a:extLst>
              <a:ext uri="{FF2B5EF4-FFF2-40B4-BE49-F238E27FC236}">
                <a16:creationId xmlns:a16="http://schemas.microsoft.com/office/drawing/2014/main" id="{49469648-A7D9-CDEB-0C36-96A48C0370A9}"/>
              </a:ext>
            </a:extLst>
          </p:cNvPr>
          <p:cNvSpPr txBox="1"/>
          <p:nvPr/>
        </p:nvSpPr>
        <p:spPr>
          <a:xfrm>
            <a:off x="6097422" y="1930194"/>
            <a:ext cx="5053533"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Abadi"/>
                <a:cs typeface="Calibri"/>
              </a:rPr>
              <a:t>2)  Wikipedia – web scraping Falcon 9 launch records with </a:t>
            </a:r>
            <a:r>
              <a:rPr lang="en-GB" sz="2000" err="1">
                <a:latin typeface="Abadi"/>
                <a:cs typeface="Calibri"/>
              </a:rPr>
              <a:t>BeautifulSoup</a:t>
            </a:r>
            <a:endParaRPr lang="en-GB" sz="2000">
              <a:latin typeface="Abadi"/>
              <a:cs typeface="Calibri"/>
            </a:endParaRPr>
          </a:p>
          <a:p>
            <a:endParaRPr lang="en-GB" dirty="0">
              <a:cs typeface="Calibri"/>
            </a:endParaRPr>
          </a:p>
          <a:p>
            <a:endParaRPr lang="en-GB" dirty="0">
              <a:cs typeface="Calibri"/>
            </a:endParaRPr>
          </a:p>
          <a:p>
            <a:endParaRPr lang="en-GB" dirty="0">
              <a:cs typeface="Calibri"/>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65522" y="1424747"/>
            <a:ext cx="5512697" cy="112270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Data collection with SpaceX REST calls </a:t>
            </a:r>
          </a:p>
          <a:p>
            <a:endParaRPr lang="en-US">
              <a:solidFill>
                <a:srgbClr val="000000"/>
              </a:solidFill>
              <a:latin typeface="Calibri" panose="020F0502020204030204"/>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5CD3EAA1-FCA8-0197-EA48-9FF6D2DFB88D}"/>
              </a:ext>
            </a:extLst>
          </p:cNvPr>
          <p:cNvGraphicFramePr/>
          <p:nvPr>
            <p:extLst>
              <p:ext uri="{D42A27DB-BD31-4B8C-83A1-F6EECF244321}">
                <p14:modId xmlns:p14="http://schemas.microsoft.com/office/powerpoint/2010/main" val="2907658775"/>
              </p:ext>
            </p:extLst>
          </p:nvPr>
        </p:nvGraphicFramePr>
        <p:xfrm>
          <a:off x="6692347" y="1429623"/>
          <a:ext cx="6574152" cy="4499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3" name="Text Placeholder 2">
            <a:extLst>
              <a:ext uri="{FF2B5EF4-FFF2-40B4-BE49-F238E27FC236}">
                <a16:creationId xmlns:a16="http://schemas.microsoft.com/office/drawing/2014/main" id="{8D427980-F04E-757A-F5FB-F295BE5AC605}"/>
              </a:ext>
            </a:extLst>
          </p:cNvPr>
          <p:cNvSpPr txBox="1">
            <a:spLocks/>
          </p:cNvSpPr>
          <p:nvPr/>
        </p:nvSpPr>
        <p:spPr>
          <a:xfrm>
            <a:off x="774358" y="5740538"/>
            <a:ext cx="8372957" cy="9791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GitHub URL of SpaceX API calls:</a:t>
            </a:r>
            <a:r>
              <a:rPr lang="en-US" sz="2200" dirty="0">
                <a:solidFill>
                  <a:schemeClr val="accent3">
                    <a:lumMod val="25000"/>
                  </a:schemeClr>
                </a:solidFill>
                <a:latin typeface="Abadi"/>
                <a:ea typeface="+mn-lt"/>
                <a:cs typeface="Arial"/>
              </a:rPr>
              <a:t> </a:t>
            </a:r>
            <a:endParaRPr lang="en-US" sz="2200" dirty="0">
              <a:solidFill>
                <a:schemeClr val="accent3">
                  <a:lumMod val="25000"/>
                </a:schemeClr>
              </a:solidFill>
              <a:latin typeface="Arial"/>
              <a:ea typeface="+mn-lt"/>
              <a:cs typeface="Arial"/>
            </a:endParaRPr>
          </a:p>
          <a:p>
            <a:pPr indent="0">
              <a:lnSpc>
                <a:spcPct val="100000"/>
              </a:lnSpc>
              <a:spcBef>
                <a:spcPts val="0"/>
              </a:spcBef>
              <a:buNone/>
            </a:pPr>
            <a:r>
              <a:rPr lang="en-US" sz="2000" dirty="0">
                <a:solidFill>
                  <a:srgbClr val="0070C0"/>
                </a:solidFill>
                <a:latin typeface="Abadi"/>
                <a:ea typeface="+mn-lt"/>
                <a:cs typeface="Arial"/>
                <a:hlinkClick r:id="rId8">
                  <a:extLst>
                    <a:ext uri="{A12FA001-AC4F-418D-AE19-62706E023703}">
                      <ahyp:hlinkClr xmlns:ahyp="http://schemas.microsoft.com/office/drawing/2018/hyperlinkcolor" val="tx"/>
                    </a:ext>
                  </a:extLst>
                </a:hlinkClick>
              </a:rPr>
              <a:t>Module-1_jupyter-labs-spacex-data-collection-api.ipynb</a:t>
            </a:r>
            <a:endParaRPr lang="en-US" sz="2000">
              <a:solidFill>
                <a:srgbClr val="0070C0"/>
              </a:solidFill>
              <a:latin typeface="Arial"/>
              <a:cs typeface="Arial"/>
            </a:endParaRPr>
          </a:p>
        </p:txBody>
      </p:sp>
      <p:sp>
        <p:nvSpPr>
          <p:cNvPr id="421" name="Content Placeholder 4">
            <a:extLst>
              <a:ext uri="{FF2B5EF4-FFF2-40B4-BE49-F238E27FC236}">
                <a16:creationId xmlns:a16="http://schemas.microsoft.com/office/drawing/2014/main" id="{8CBB34AD-B54E-EC79-35C9-62D3CDBF2C36}"/>
              </a:ext>
            </a:extLst>
          </p:cNvPr>
          <p:cNvSpPr txBox="1">
            <a:spLocks/>
          </p:cNvSpPr>
          <p:nvPr/>
        </p:nvSpPr>
        <p:spPr>
          <a:xfrm>
            <a:off x="1073218" y="1991070"/>
            <a:ext cx="7294218" cy="3644552"/>
          </a:xfrm>
          <a:prstGeom prst="rect">
            <a:avLst/>
          </a:prstGeom>
          <a:ln>
            <a:solidFill>
              <a:srgbClr val="0B49CB"/>
            </a:solid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400" err="1">
                <a:latin typeface="Consolas"/>
              </a:rPr>
              <a:t>spacex_url</a:t>
            </a:r>
            <a:r>
              <a:rPr lang="en-GB" sz="1400" dirty="0">
                <a:solidFill>
                  <a:srgbClr val="000000"/>
                </a:solidFill>
                <a:latin typeface="Consolas"/>
              </a:rPr>
              <a:t> = https://api.spacexdata.com/v4/launches/past</a:t>
            </a:r>
            <a:endParaRPr lang="en-GB" sz="1400" dirty="0">
              <a:latin typeface="Consolas"/>
            </a:endParaRPr>
          </a:p>
          <a:p>
            <a:pPr marL="0" indent="0">
              <a:lnSpc>
                <a:spcPct val="100000"/>
              </a:lnSpc>
              <a:buNone/>
            </a:pPr>
            <a:r>
              <a:rPr lang="en-GB" sz="1400" dirty="0">
                <a:solidFill>
                  <a:srgbClr val="000000"/>
                </a:solidFill>
                <a:latin typeface="Consolas"/>
              </a:rPr>
              <a:t>response = </a:t>
            </a:r>
            <a:r>
              <a:rPr lang="en-GB" sz="1400" err="1">
                <a:solidFill>
                  <a:srgbClr val="000000"/>
                </a:solidFill>
                <a:latin typeface="Consolas"/>
              </a:rPr>
              <a:t>requests.get</a:t>
            </a:r>
            <a:r>
              <a:rPr lang="en-GB" sz="1400" dirty="0">
                <a:solidFill>
                  <a:srgbClr val="000000"/>
                </a:solidFill>
                <a:latin typeface="Consolas"/>
              </a:rPr>
              <a:t>(</a:t>
            </a:r>
            <a:r>
              <a:rPr lang="en-GB" sz="1400" err="1">
                <a:solidFill>
                  <a:srgbClr val="000000"/>
                </a:solidFill>
                <a:latin typeface="Consolas"/>
              </a:rPr>
              <a:t>spacex_url</a:t>
            </a:r>
            <a:r>
              <a:rPr lang="en-GB" sz="1400" dirty="0">
                <a:solidFill>
                  <a:srgbClr val="000000"/>
                </a:solidFill>
                <a:latin typeface="Consolas"/>
              </a:rPr>
              <a:t>)</a:t>
            </a:r>
          </a:p>
          <a:p>
            <a:pPr marL="0" indent="0">
              <a:lnSpc>
                <a:spcPct val="100000"/>
              </a:lnSpc>
              <a:spcAft>
                <a:spcPts val="1000"/>
              </a:spcAft>
              <a:buNone/>
            </a:pPr>
            <a:r>
              <a:rPr lang="en-GB" sz="1400" dirty="0">
                <a:solidFill>
                  <a:srgbClr val="000000"/>
                </a:solidFill>
                <a:latin typeface="Consolas"/>
                <a:cs typeface="Calibri"/>
              </a:rPr>
              <a:t>data = </a:t>
            </a:r>
            <a:r>
              <a:rPr lang="en-GB" sz="1400" err="1">
                <a:solidFill>
                  <a:srgbClr val="000000"/>
                </a:solidFill>
                <a:latin typeface="Consolas"/>
                <a:cs typeface="Calibri"/>
              </a:rPr>
              <a:t>pd.json_normalize</a:t>
            </a:r>
            <a:r>
              <a:rPr lang="en-GB" sz="1400" dirty="0">
                <a:solidFill>
                  <a:srgbClr val="000000"/>
                </a:solidFill>
                <a:latin typeface="Consolas"/>
                <a:cs typeface="Calibri"/>
              </a:rPr>
              <a:t>(</a:t>
            </a:r>
            <a:r>
              <a:rPr lang="en-GB" sz="1400" err="1">
                <a:solidFill>
                  <a:srgbClr val="000000"/>
                </a:solidFill>
                <a:latin typeface="Consolas"/>
                <a:cs typeface="Calibri"/>
              </a:rPr>
              <a:t>response.json</a:t>
            </a:r>
            <a:r>
              <a:rPr lang="en-GB" sz="1400" dirty="0">
                <a:solidFill>
                  <a:srgbClr val="000000"/>
                </a:solidFill>
                <a:latin typeface="Consolas"/>
                <a:cs typeface="Calibri"/>
              </a:rPr>
              <a:t>()) </a:t>
            </a:r>
          </a:p>
          <a:p>
            <a:pPr marL="0" indent="0">
              <a:lnSpc>
                <a:spcPct val="100000"/>
              </a:lnSpc>
              <a:spcBef>
                <a:spcPts val="0"/>
              </a:spcBef>
              <a:buNone/>
            </a:pPr>
            <a:r>
              <a:rPr lang="en-GB" sz="1400" err="1">
                <a:solidFill>
                  <a:srgbClr val="000000"/>
                </a:solidFill>
                <a:latin typeface="Consolas"/>
                <a:cs typeface="Calibri"/>
              </a:rPr>
              <a:t>getBoosterVersion</a:t>
            </a:r>
            <a:r>
              <a:rPr lang="en-GB" sz="1400" dirty="0">
                <a:solidFill>
                  <a:srgbClr val="000000"/>
                </a:solidFill>
                <a:latin typeface="Consolas"/>
                <a:cs typeface="Calibri"/>
              </a:rPr>
              <a:t>(data)</a:t>
            </a:r>
          </a:p>
          <a:p>
            <a:pPr marL="0" indent="0">
              <a:lnSpc>
                <a:spcPct val="100000"/>
              </a:lnSpc>
              <a:spcBef>
                <a:spcPts val="0"/>
              </a:spcBef>
              <a:buNone/>
            </a:pPr>
            <a:r>
              <a:rPr lang="en-GB" sz="1400" err="1">
                <a:solidFill>
                  <a:srgbClr val="000000"/>
                </a:solidFill>
                <a:latin typeface="Consolas"/>
                <a:cs typeface="Calibri"/>
              </a:rPr>
              <a:t>getLaunchSite</a:t>
            </a:r>
            <a:r>
              <a:rPr lang="en-GB" sz="1400" dirty="0">
                <a:solidFill>
                  <a:srgbClr val="000000"/>
                </a:solidFill>
                <a:latin typeface="Consolas"/>
                <a:cs typeface="Calibri"/>
              </a:rPr>
              <a:t>(data)</a:t>
            </a:r>
          </a:p>
          <a:p>
            <a:pPr marL="0" indent="0">
              <a:lnSpc>
                <a:spcPct val="100000"/>
              </a:lnSpc>
              <a:spcBef>
                <a:spcPts val="0"/>
              </a:spcBef>
              <a:buNone/>
            </a:pPr>
            <a:r>
              <a:rPr lang="en-GB" sz="1400" err="1">
                <a:solidFill>
                  <a:srgbClr val="000000"/>
                </a:solidFill>
                <a:latin typeface="Consolas"/>
                <a:cs typeface="Calibri"/>
              </a:rPr>
              <a:t>getPayloadData</a:t>
            </a:r>
            <a:r>
              <a:rPr lang="en-GB" sz="1400" dirty="0">
                <a:solidFill>
                  <a:srgbClr val="000000"/>
                </a:solidFill>
                <a:latin typeface="Consolas"/>
                <a:cs typeface="Calibri"/>
              </a:rPr>
              <a:t>(data)</a:t>
            </a:r>
          </a:p>
          <a:p>
            <a:pPr marL="0" indent="0">
              <a:lnSpc>
                <a:spcPct val="100000"/>
              </a:lnSpc>
              <a:spcBef>
                <a:spcPts val="0"/>
              </a:spcBef>
              <a:buNone/>
            </a:pPr>
            <a:r>
              <a:rPr lang="en-GB" sz="1400" dirty="0" err="1">
                <a:solidFill>
                  <a:srgbClr val="000000"/>
                </a:solidFill>
                <a:latin typeface="Consolas"/>
                <a:cs typeface="Calibri"/>
              </a:rPr>
              <a:t>getCoreData</a:t>
            </a:r>
            <a:r>
              <a:rPr lang="en-GB" sz="1400" dirty="0">
                <a:solidFill>
                  <a:srgbClr val="000000"/>
                </a:solidFill>
                <a:latin typeface="Consolas"/>
                <a:cs typeface="Calibri"/>
              </a:rPr>
              <a:t>(data)</a:t>
            </a:r>
          </a:p>
          <a:p>
            <a:pPr marL="0" indent="0">
              <a:lnSpc>
                <a:spcPct val="100000"/>
              </a:lnSpc>
              <a:buNone/>
            </a:pPr>
            <a:r>
              <a:rPr lang="en-GB" sz="1400" dirty="0" err="1">
                <a:solidFill>
                  <a:srgbClr val="000000"/>
                </a:solidFill>
                <a:latin typeface="Consolas"/>
                <a:cs typeface="Calibri"/>
              </a:rPr>
              <a:t>launch_dict</a:t>
            </a:r>
            <a:r>
              <a:rPr lang="en-GB" sz="1400" dirty="0">
                <a:solidFill>
                  <a:srgbClr val="000000"/>
                </a:solidFill>
                <a:latin typeface="Consolas"/>
                <a:cs typeface="Calibri"/>
              </a:rPr>
              <a:t> = </a:t>
            </a:r>
            <a:r>
              <a:rPr lang="en-GB" sz="1300" dirty="0">
                <a:solidFill>
                  <a:srgbClr val="000000"/>
                </a:solidFill>
                <a:latin typeface="Consolas"/>
                <a:cs typeface="Calibri"/>
              </a:rPr>
              <a:t>{'</a:t>
            </a:r>
            <a:r>
              <a:rPr lang="en-GB" sz="1300" dirty="0" err="1">
                <a:solidFill>
                  <a:srgbClr val="000000"/>
                </a:solidFill>
                <a:latin typeface="Consolas"/>
                <a:cs typeface="Calibri"/>
              </a:rPr>
              <a:t>FlightNumber</a:t>
            </a:r>
            <a:r>
              <a:rPr lang="en-GB" sz="1300" dirty="0">
                <a:solidFill>
                  <a:srgbClr val="000000"/>
                </a:solidFill>
                <a:latin typeface="Consolas"/>
                <a:cs typeface="Calibri"/>
              </a:rPr>
              <a:t>': list(data['</a:t>
            </a:r>
            <a:r>
              <a:rPr lang="en-GB" sz="1300" dirty="0" err="1">
                <a:solidFill>
                  <a:srgbClr val="000000"/>
                </a:solidFill>
                <a:latin typeface="Consolas"/>
                <a:cs typeface="Calibri"/>
              </a:rPr>
              <a:t>flight_number</a:t>
            </a:r>
            <a:r>
              <a:rPr lang="en-GB" sz="1300" dirty="0">
                <a:solidFill>
                  <a:srgbClr val="000000"/>
                </a:solidFill>
                <a:latin typeface="Consolas"/>
                <a:cs typeface="Calibri"/>
              </a:rPr>
              <a:t>']),'Date': list(data['date']),'BoosterVersion':BoosterVersion,'PayloadMass':PayloadMass,'Orbit':Orbit,'LaunchSite':LaunchSite,'Outcome':Outcome,'Flights':Flights,'GridFins':GridFins,'Reused':Reused,'Legs':Legs,'LandingPad':LandingPad,'Block':Block,'ReusedCount':ReusedCount,'Serial':Serial,'Longitude': </a:t>
            </a:r>
            <a:r>
              <a:rPr lang="en-GB" sz="1300" dirty="0" err="1">
                <a:solidFill>
                  <a:srgbClr val="000000"/>
                </a:solidFill>
                <a:latin typeface="Consolas"/>
                <a:cs typeface="Calibri"/>
              </a:rPr>
              <a:t>Longitude,'Latitude</a:t>
            </a:r>
            <a:r>
              <a:rPr lang="en-GB" sz="1300" dirty="0">
                <a:solidFill>
                  <a:srgbClr val="000000"/>
                </a:solidFill>
                <a:latin typeface="Consolas"/>
                <a:cs typeface="Calibri"/>
              </a:rPr>
              <a:t>': Latitude}</a:t>
            </a:r>
          </a:p>
          <a:p>
            <a:pPr marL="0" indent="0">
              <a:lnSpc>
                <a:spcPct val="100000"/>
              </a:lnSpc>
              <a:buNone/>
            </a:pPr>
            <a:r>
              <a:rPr lang="en-GB" sz="1400" err="1">
                <a:solidFill>
                  <a:srgbClr val="000000"/>
                </a:solidFill>
                <a:latin typeface="Consolas"/>
                <a:cs typeface="Calibri"/>
              </a:rPr>
              <a:t>launch_data</a:t>
            </a:r>
            <a:r>
              <a:rPr lang="en-GB" sz="1400" dirty="0">
                <a:solidFill>
                  <a:srgbClr val="000000"/>
                </a:solidFill>
                <a:latin typeface="Consolas"/>
                <a:cs typeface="Calibri"/>
              </a:rPr>
              <a:t> = </a:t>
            </a:r>
            <a:r>
              <a:rPr lang="en-GB" sz="1400" err="1">
                <a:solidFill>
                  <a:srgbClr val="000000"/>
                </a:solidFill>
                <a:latin typeface="Consolas"/>
                <a:cs typeface="Calibri"/>
              </a:rPr>
              <a:t>pd.DataFrame</a:t>
            </a:r>
            <a:r>
              <a:rPr lang="en-GB" sz="1400" dirty="0">
                <a:solidFill>
                  <a:srgbClr val="000000"/>
                </a:solidFill>
                <a:latin typeface="Consolas"/>
                <a:cs typeface="Calibri"/>
              </a:rPr>
              <a:t>(</a:t>
            </a:r>
            <a:r>
              <a:rPr lang="en-GB" sz="1400" err="1">
                <a:solidFill>
                  <a:srgbClr val="000000"/>
                </a:solidFill>
                <a:latin typeface="Consolas"/>
                <a:cs typeface="Calibri"/>
              </a:rPr>
              <a:t>launch_dict</a:t>
            </a:r>
            <a:r>
              <a:rPr lang="en-GB" sz="1400" dirty="0">
                <a:solidFill>
                  <a:srgbClr val="000000"/>
                </a:solidFill>
                <a:latin typeface="Consolas"/>
                <a:cs typeface="Calibri"/>
              </a:rPr>
              <a:t>)</a:t>
            </a:r>
          </a:p>
          <a:p>
            <a:pPr marL="0" indent="0">
              <a:lnSpc>
                <a:spcPct val="100000"/>
              </a:lnSpc>
              <a:spcBef>
                <a:spcPts val="0"/>
              </a:spcBef>
              <a:buNone/>
            </a:pPr>
            <a:endParaRPr lang="en-GB" sz="1400" dirty="0">
              <a:solidFill>
                <a:srgbClr val="000000"/>
              </a:solidFill>
              <a:latin typeface="Consolas"/>
              <a:cs typeface="Calibr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81245"/>
            <a:ext cx="7996237" cy="68628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67801" y="414963"/>
            <a:ext cx="10537686" cy="692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Data Collection – Web Scraping</a:t>
            </a:r>
            <a:endParaRPr lang="en-US" sz="370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1194697" y="2333418"/>
            <a:ext cx="5118653" cy="2981945"/>
          </a:xfrm>
          <a:prstGeom prst="rect">
            <a:avLst/>
          </a:prstGeom>
          <a:ln>
            <a:solidFill>
              <a:srgbClr val="0B49CB"/>
            </a:solid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1400" dirty="0">
                <a:latin typeface="Consolas"/>
              </a:rPr>
              <a:t>response = </a:t>
            </a:r>
            <a:r>
              <a:rPr lang="en-GB" sz="1400" err="1">
                <a:latin typeface="Consolas"/>
              </a:rPr>
              <a:t>requests.get</a:t>
            </a:r>
            <a:r>
              <a:rPr lang="en-GB" sz="1400" dirty="0">
                <a:latin typeface="Consolas"/>
              </a:rPr>
              <a:t>(</a:t>
            </a:r>
            <a:r>
              <a:rPr lang="en-GB" sz="1400" err="1">
                <a:latin typeface="Consolas"/>
              </a:rPr>
              <a:t>static_url</a:t>
            </a:r>
            <a:r>
              <a:rPr lang="en-GB" sz="1400" dirty="0">
                <a:latin typeface="Consolas"/>
              </a:rPr>
              <a:t>).text</a:t>
            </a:r>
            <a:endParaRPr lang="en-US" sz="1400" dirty="0">
              <a:latin typeface="Consolas"/>
            </a:endParaRPr>
          </a:p>
          <a:p>
            <a:pPr marL="0" indent="0">
              <a:buNone/>
            </a:pPr>
            <a:r>
              <a:rPr lang="en-GB" sz="1400" dirty="0">
                <a:solidFill>
                  <a:srgbClr val="161616"/>
                </a:solidFill>
                <a:latin typeface="Consolas"/>
              </a:rPr>
              <a:t>soup = </a:t>
            </a:r>
            <a:r>
              <a:rPr lang="en-GB" sz="1400" err="1">
                <a:solidFill>
                  <a:srgbClr val="161616"/>
                </a:solidFill>
                <a:latin typeface="Consolas"/>
              </a:rPr>
              <a:t>BeautifulSoup</a:t>
            </a:r>
            <a:r>
              <a:rPr lang="en-GB" sz="1400" dirty="0">
                <a:solidFill>
                  <a:srgbClr val="161616"/>
                </a:solidFill>
                <a:latin typeface="Consolas"/>
              </a:rPr>
              <a:t>(response, 'html5lib')</a:t>
            </a:r>
          </a:p>
          <a:p>
            <a:pPr marL="0" indent="0">
              <a:buNone/>
            </a:pPr>
            <a:r>
              <a:rPr lang="en-GB" sz="1400" err="1">
                <a:solidFill>
                  <a:srgbClr val="161616"/>
                </a:solidFill>
                <a:latin typeface="Consolas"/>
              </a:rPr>
              <a:t>html_tables</a:t>
            </a:r>
            <a:r>
              <a:rPr lang="en-GB" sz="1400" dirty="0">
                <a:solidFill>
                  <a:srgbClr val="161616"/>
                </a:solidFill>
                <a:latin typeface="Consolas"/>
              </a:rPr>
              <a:t> = </a:t>
            </a:r>
            <a:r>
              <a:rPr lang="en-GB" sz="1400" err="1">
                <a:solidFill>
                  <a:srgbClr val="161616"/>
                </a:solidFill>
                <a:latin typeface="Consolas"/>
              </a:rPr>
              <a:t>soup.find_all</a:t>
            </a:r>
            <a:r>
              <a:rPr lang="en-GB" sz="1400" dirty="0">
                <a:solidFill>
                  <a:srgbClr val="161616"/>
                </a:solidFill>
                <a:latin typeface="Consolas"/>
              </a:rPr>
              <a:t>('table')</a:t>
            </a:r>
          </a:p>
          <a:p>
            <a:pPr marL="0" indent="0">
              <a:buNone/>
            </a:pPr>
            <a:r>
              <a:rPr lang="en-GB" sz="1400" dirty="0" err="1">
                <a:solidFill>
                  <a:srgbClr val="161616"/>
                </a:solidFill>
                <a:latin typeface="Consolas"/>
              </a:rPr>
              <a:t>first_launch_table</a:t>
            </a:r>
            <a:r>
              <a:rPr lang="en-GB" sz="1400" dirty="0">
                <a:solidFill>
                  <a:srgbClr val="161616"/>
                </a:solidFill>
                <a:latin typeface="Consolas"/>
              </a:rPr>
              <a:t> = </a:t>
            </a:r>
            <a:r>
              <a:rPr lang="en-GB" sz="1400" dirty="0" err="1">
                <a:solidFill>
                  <a:srgbClr val="161616"/>
                </a:solidFill>
                <a:latin typeface="Consolas"/>
              </a:rPr>
              <a:t>html_tables</a:t>
            </a:r>
            <a:r>
              <a:rPr lang="en-GB" sz="1400" dirty="0">
                <a:solidFill>
                  <a:srgbClr val="161616"/>
                </a:solidFill>
                <a:latin typeface="Consolas"/>
              </a:rPr>
              <a:t>[2]   </a:t>
            </a:r>
            <a:r>
              <a:rPr lang="en-GB" sz="1400" i="1" dirty="0">
                <a:solidFill>
                  <a:srgbClr val="161616"/>
                </a:solidFill>
                <a:latin typeface="Consolas"/>
              </a:rPr>
              <a:t># 3rd table</a:t>
            </a:r>
          </a:p>
          <a:p>
            <a:pPr marL="0" indent="0">
              <a:buNone/>
            </a:pPr>
            <a:r>
              <a:rPr lang="en-GB" sz="1400" err="1">
                <a:solidFill>
                  <a:srgbClr val="161616"/>
                </a:solidFill>
                <a:latin typeface="Consolas"/>
              </a:rPr>
              <a:t>column_names</a:t>
            </a:r>
            <a:r>
              <a:rPr lang="en-GB" sz="1400" dirty="0">
                <a:solidFill>
                  <a:srgbClr val="161616"/>
                </a:solidFill>
                <a:latin typeface="Consolas"/>
              </a:rPr>
              <a:t> = []</a:t>
            </a:r>
          </a:p>
          <a:p>
            <a:pPr marL="0" indent="0">
              <a:buNone/>
            </a:pPr>
            <a:r>
              <a:rPr lang="en-GB" sz="1400" err="1">
                <a:solidFill>
                  <a:srgbClr val="161616"/>
                </a:solidFill>
                <a:latin typeface="Consolas"/>
              </a:rPr>
              <a:t>launch_dict</a:t>
            </a:r>
            <a:r>
              <a:rPr lang="en-GB" sz="1400" dirty="0">
                <a:solidFill>
                  <a:srgbClr val="161616"/>
                </a:solidFill>
                <a:latin typeface="Consolas"/>
              </a:rPr>
              <a:t> = </a:t>
            </a:r>
            <a:r>
              <a:rPr lang="en-GB" sz="1400" err="1">
                <a:solidFill>
                  <a:srgbClr val="161616"/>
                </a:solidFill>
                <a:latin typeface="Consolas"/>
              </a:rPr>
              <a:t>dict.fromkeys</a:t>
            </a:r>
            <a:r>
              <a:rPr lang="en-GB" sz="1400" dirty="0">
                <a:solidFill>
                  <a:srgbClr val="161616"/>
                </a:solidFill>
                <a:latin typeface="Consolas"/>
              </a:rPr>
              <a:t>(</a:t>
            </a:r>
            <a:r>
              <a:rPr lang="en-GB" sz="1400" err="1">
                <a:solidFill>
                  <a:srgbClr val="161616"/>
                </a:solidFill>
                <a:latin typeface="Consolas"/>
              </a:rPr>
              <a:t>column_names</a:t>
            </a:r>
            <a:r>
              <a:rPr lang="en-GB" sz="1400" dirty="0">
                <a:solidFill>
                  <a:srgbClr val="161616"/>
                </a:solidFill>
                <a:latin typeface="Consolas"/>
              </a:rPr>
              <a:t>)</a:t>
            </a:r>
          </a:p>
          <a:p>
            <a:pPr marL="0" indent="0">
              <a:buNone/>
            </a:pPr>
            <a:r>
              <a:rPr lang="en-GB" sz="1400" i="1" dirty="0">
                <a:solidFill>
                  <a:srgbClr val="161616"/>
                </a:solidFill>
                <a:latin typeface="Consolas"/>
              </a:rPr>
              <a:t># […] parsing table...</a:t>
            </a:r>
          </a:p>
          <a:p>
            <a:pPr marL="0" indent="0">
              <a:buNone/>
            </a:pPr>
            <a:r>
              <a:rPr lang="en-GB" sz="1400" err="1">
                <a:solidFill>
                  <a:srgbClr val="161616"/>
                </a:solidFill>
                <a:latin typeface="Consolas"/>
              </a:rPr>
              <a:t>df</a:t>
            </a:r>
            <a:r>
              <a:rPr lang="en-GB" sz="1400" dirty="0">
                <a:solidFill>
                  <a:srgbClr val="161616"/>
                </a:solidFill>
                <a:latin typeface="Consolas"/>
              </a:rPr>
              <a:t> = </a:t>
            </a:r>
            <a:r>
              <a:rPr lang="en-GB" sz="1400" err="1">
                <a:solidFill>
                  <a:srgbClr val="161616"/>
                </a:solidFill>
                <a:latin typeface="Consolas"/>
              </a:rPr>
              <a:t>pd.DataFrame</a:t>
            </a:r>
            <a:r>
              <a:rPr lang="en-GB" sz="1400" dirty="0">
                <a:solidFill>
                  <a:srgbClr val="161616"/>
                </a:solidFill>
                <a:latin typeface="Consolas"/>
              </a:rPr>
              <a:t>({ </a:t>
            </a:r>
            <a:r>
              <a:rPr lang="en-GB" sz="1400" err="1">
                <a:solidFill>
                  <a:srgbClr val="161616"/>
                </a:solidFill>
                <a:latin typeface="Consolas"/>
              </a:rPr>
              <a:t>key:pd.Series</a:t>
            </a:r>
            <a:r>
              <a:rPr lang="en-GB" sz="1400" dirty="0">
                <a:solidFill>
                  <a:srgbClr val="161616"/>
                </a:solidFill>
                <a:latin typeface="Consolas"/>
              </a:rPr>
              <a:t>(value) for key, value in </a:t>
            </a:r>
            <a:r>
              <a:rPr lang="en-GB" sz="1400" err="1">
                <a:solidFill>
                  <a:srgbClr val="161616"/>
                </a:solidFill>
                <a:latin typeface="Consolas"/>
              </a:rPr>
              <a:t>launch_dict.items</a:t>
            </a:r>
            <a:r>
              <a:rPr lang="en-GB" sz="1400" dirty="0">
                <a:solidFill>
                  <a:srgbClr val="161616"/>
                </a:solidFill>
                <a:latin typeface="Consolas"/>
              </a:rPr>
              <a:t>() })</a:t>
            </a:r>
            <a:endParaRPr lang="en-US" sz="1400" dirty="0">
              <a:cs typeface="Calibri"/>
            </a:endParaRPr>
          </a:p>
        </p:txBody>
      </p:sp>
      <p:graphicFrame>
        <p:nvGraphicFramePr>
          <p:cNvPr id="5" name="Diagram 4">
            <a:extLst>
              <a:ext uri="{FF2B5EF4-FFF2-40B4-BE49-F238E27FC236}">
                <a16:creationId xmlns:a16="http://schemas.microsoft.com/office/drawing/2014/main" id="{984A78C2-E21A-83EE-2F2F-EE55DBCD9179}"/>
              </a:ext>
            </a:extLst>
          </p:cNvPr>
          <p:cNvGraphicFramePr>
            <a:graphicFrameLocks/>
          </p:cNvGraphicFramePr>
          <p:nvPr>
            <p:extLst>
              <p:ext uri="{D42A27DB-BD31-4B8C-83A1-F6EECF244321}">
                <p14:modId xmlns:p14="http://schemas.microsoft.com/office/powerpoint/2010/main" val="2726492846"/>
              </p:ext>
            </p:extLst>
          </p:nvPr>
        </p:nvGraphicFramePr>
        <p:xfrm>
          <a:off x="5499652" y="1379330"/>
          <a:ext cx="8823738" cy="5049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6" name="Text Placeholder 2">
            <a:extLst>
              <a:ext uri="{FF2B5EF4-FFF2-40B4-BE49-F238E27FC236}">
                <a16:creationId xmlns:a16="http://schemas.microsoft.com/office/drawing/2014/main" id="{1F3E6974-F94E-E760-D302-599AF7057BCB}"/>
              </a:ext>
            </a:extLst>
          </p:cNvPr>
          <p:cNvSpPr txBox="1">
            <a:spLocks/>
          </p:cNvSpPr>
          <p:nvPr/>
        </p:nvSpPr>
        <p:spPr>
          <a:xfrm>
            <a:off x="920202" y="5743048"/>
            <a:ext cx="7996237" cy="68628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cs typeface="Arial"/>
              </a:rPr>
              <a:t>GitHub URL of Web Scraping notebook: </a:t>
            </a:r>
            <a:endParaRPr lang="en-US" sz="2200">
              <a:solidFill>
                <a:schemeClr val="accent3">
                  <a:lumMod val="25000"/>
                </a:schemeClr>
              </a:solidFill>
              <a:latin typeface="Abadi"/>
              <a:cs typeface="Arial"/>
            </a:endParaRPr>
          </a:p>
          <a:p>
            <a:pPr indent="0">
              <a:lnSpc>
                <a:spcPct val="100000"/>
              </a:lnSpc>
              <a:spcBef>
                <a:spcPts val="0"/>
              </a:spcBef>
              <a:buNone/>
            </a:pPr>
            <a:r>
              <a:rPr lang="en-US" sz="2000" dirty="0">
                <a:solidFill>
                  <a:srgbClr val="0070C0"/>
                </a:solidFill>
                <a:latin typeface="Abadi"/>
                <a:ea typeface="+mn-lt"/>
                <a:cs typeface="Arial"/>
                <a:hlinkClick r:id="rId8">
                  <a:extLst>
                    <a:ext uri="{A12FA001-AC4F-418D-AE19-62706E023703}">
                      <ahyp:hlinkClr xmlns:ahyp="http://schemas.microsoft.com/office/drawing/2018/hyperlinkcolor" val="tx"/>
                    </a:ext>
                  </a:extLst>
                </a:hlinkClick>
              </a:rPr>
              <a:t>Module-1_jupyter-labs-webscraping.ipynb</a:t>
            </a:r>
            <a:endParaRPr lang="en-US" sz="2000">
              <a:solidFill>
                <a:srgbClr val="292929"/>
              </a:solidFill>
              <a:latin typeface="Abadi"/>
              <a:cs typeface="Aria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47</Slides>
  <Notes>4</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2741</cp:revision>
  <dcterms:created xsi:type="dcterms:W3CDTF">2021-04-29T18:58:34Z</dcterms:created>
  <dcterms:modified xsi:type="dcterms:W3CDTF">2024-06-30T12:53:50Z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